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39"/>
  </p:notesMasterIdLst>
  <p:handoutMasterIdLst>
    <p:handoutMasterId r:id="rId40"/>
  </p:handoutMasterIdLst>
  <p:sldIdLst>
    <p:sldId id="263" r:id="rId2"/>
    <p:sldId id="308" r:id="rId3"/>
    <p:sldId id="309" r:id="rId4"/>
    <p:sldId id="271" r:id="rId5"/>
    <p:sldId id="272" r:id="rId6"/>
    <p:sldId id="274" r:id="rId7"/>
    <p:sldId id="273" r:id="rId8"/>
    <p:sldId id="275" r:id="rId9"/>
    <p:sldId id="276" r:id="rId10"/>
    <p:sldId id="307" r:id="rId11"/>
    <p:sldId id="277" r:id="rId12"/>
    <p:sldId id="279" r:id="rId13"/>
    <p:sldId id="280" r:id="rId14"/>
    <p:sldId id="282" r:id="rId15"/>
    <p:sldId id="283" r:id="rId16"/>
    <p:sldId id="284" r:id="rId17"/>
    <p:sldId id="285" r:id="rId18"/>
    <p:sldId id="286"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264" r:id="rId38"/>
  </p:sldIdLst>
  <p:sldSz cx="12192000" cy="6858000"/>
  <p:notesSz cx="6669088"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9" d="100"/>
          <a:sy n="69" d="100"/>
        </p:scale>
        <p:origin x="524"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sz="quarter" idx="1"/>
          </p:nvPr>
        </p:nvSpPr>
        <p:spPr>
          <a:xfrm>
            <a:off x="3777607" y="0"/>
            <a:ext cx="2889938" cy="498135"/>
          </a:xfrm>
          <a:prstGeom prst="rect">
            <a:avLst/>
          </a:prstGeom>
        </p:spPr>
        <p:txBody>
          <a:bodyPr vert="horz" lIns="91440" tIns="45720" rIns="91440" bIns="45720" rtlCol="0"/>
          <a:lstStyle>
            <a:lvl1pPr algn="r">
              <a:defRPr sz="1200"/>
            </a:lvl1pPr>
          </a:lstStyle>
          <a:p>
            <a:fld id="{CB77A68D-869F-4AD9-8760-A5CB84E458B6}" type="datetimeFigureOut">
              <a:rPr lang="en-US" smtClean="0"/>
              <a:t>3/23/2022</a:t>
            </a:fld>
            <a:endParaRPr lang="en-US"/>
          </a:p>
        </p:txBody>
      </p:sp>
      <p:sp>
        <p:nvSpPr>
          <p:cNvPr id="4" name="頁尾版面配置區 3"/>
          <p:cNvSpPr>
            <a:spLocks noGrp="1"/>
          </p:cNvSpPr>
          <p:nvPr>
            <p:ph type="ftr" sz="quarter" idx="2"/>
          </p:nvPr>
        </p:nvSpPr>
        <p:spPr>
          <a:xfrm>
            <a:off x="0" y="9430091"/>
            <a:ext cx="2889938" cy="498134"/>
          </a:xfrm>
          <a:prstGeom prst="rect">
            <a:avLst/>
          </a:prstGeom>
        </p:spPr>
        <p:txBody>
          <a:bodyPr vert="horz" lIns="91440" tIns="45720" rIns="91440" bIns="45720" rtlCol="0" anchor="b"/>
          <a:lstStyle>
            <a:lvl1pPr algn="l">
              <a:defRPr sz="1200"/>
            </a:lvl1pPr>
          </a:lstStyle>
          <a:p>
            <a:endParaRPr lang="en-US"/>
          </a:p>
        </p:txBody>
      </p:sp>
      <p:sp>
        <p:nvSpPr>
          <p:cNvPr id="5" name="投影片編號版面配置區 4"/>
          <p:cNvSpPr>
            <a:spLocks noGrp="1"/>
          </p:cNvSpPr>
          <p:nvPr>
            <p:ph type="sldNum" sz="quarter" idx="3"/>
          </p:nvPr>
        </p:nvSpPr>
        <p:spPr>
          <a:xfrm>
            <a:off x="3777607" y="9430091"/>
            <a:ext cx="2889938" cy="498134"/>
          </a:xfrm>
          <a:prstGeom prst="rect">
            <a:avLst/>
          </a:prstGeom>
        </p:spPr>
        <p:txBody>
          <a:bodyPr vert="horz" lIns="91440" tIns="45720" rIns="91440" bIns="45720" rtlCol="0" anchor="b"/>
          <a:lstStyle>
            <a:lvl1pPr algn="r">
              <a:defRPr sz="1200"/>
            </a:lvl1pPr>
          </a:lstStyle>
          <a:p>
            <a:fld id="{5A522065-A07D-4DC2-9584-F1E5BB90C731}" type="slidenum">
              <a:rPr lang="en-US" smtClean="0"/>
              <a:t>‹#›</a:t>
            </a:fld>
            <a:endParaRPr lang="en-US"/>
          </a:p>
        </p:txBody>
      </p:sp>
    </p:spTree>
    <p:extLst>
      <p:ext uri="{BB962C8B-B14F-4D97-AF65-F5344CB8AC3E}">
        <p14:creationId xmlns:p14="http://schemas.microsoft.com/office/powerpoint/2010/main" val="449049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889250" cy="498475"/>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778250" y="0"/>
            <a:ext cx="2889250" cy="498475"/>
          </a:xfrm>
          <a:prstGeom prst="rect">
            <a:avLst/>
          </a:prstGeom>
        </p:spPr>
        <p:txBody>
          <a:bodyPr vert="horz" lIns="91440" tIns="45720" rIns="91440" bIns="45720" rtlCol="0"/>
          <a:lstStyle>
            <a:lvl1pPr algn="r">
              <a:defRPr sz="1200"/>
            </a:lvl1pPr>
          </a:lstStyle>
          <a:p>
            <a:fld id="{8431021A-1EA3-4387-9964-F8D6F1D61CDE}" type="datetimeFigureOut">
              <a:rPr lang="zh-HK" altLang="en-US" smtClean="0"/>
              <a:t>23/3/2022</a:t>
            </a:fld>
            <a:endParaRPr lang="zh-HK" altLang="en-US"/>
          </a:p>
        </p:txBody>
      </p:sp>
      <p:sp>
        <p:nvSpPr>
          <p:cNvPr id="4" name="投影片圖像版面配置區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66750" y="4778375"/>
            <a:ext cx="5335588" cy="3908425"/>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9429750"/>
            <a:ext cx="2889250" cy="498475"/>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778250" y="9429750"/>
            <a:ext cx="2889250" cy="498475"/>
          </a:xfrm>
          <a:prstGeom prst="rect">
            <a:avLst/>
          </a:prstGeom>
        </p:spPr>
        <p:txBody>
          <a:bodyPr vert="horz" lIns="91440" tIns="45720" rIns="91440" bIns="45720" rtlCol="0" anchor="b"/>
          <a:lstStyle>
            <a:lvl1pPr algn="r">
              <a:defRPr sz="1200"/>
            </a:lvl1pPr>
          </a:lstStyle>
          <a:p>
            <a:fld id="{B48FF359-048F-4B75-B3A3-ACADCD4FC5A6}" type="slidenum">
              <a:rPr lang="zh-HK" altLang="en-US" smtClean="0"/>
              <a:t>‹#›</a:t>
            </a:fld>
            <a:endParaRPr lang="zh-HK" altLang="en-US"/>
          </a:p>
        </p:txBody>
      </p:sp>
    </p:spTree>
    <p:extLst>
      <p:ext uri="{BB962C8B-B14F-4D97-AF65-F5344CB8AC3E}">
        <p14:creationId xmlns:p14="http://schemas.microsoft.com/office/powerpoint/2010/main" val="424849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926AFE5E-3E04-449A-9688-F37B92EEA86C}" type="datetime1">
              <a:rPr lang="en-US" altLang="zh-HK" smtClean="0"/>
              <a:t>3/23/2022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486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313A0C4-9707-4E34-A873-1BEAC2EA2F29}" type="datetime1">
              <a:rPr lang="en-US" altLang="zh-HK" smtClean="0"/>
              <a:t>3/23/2022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95717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5329945-B324-468D-8104-9E870C63D4A4}" type="datetime1">
              <a:rPr lang="en-US" altLang="zh-HK" smtClean="0"/>
              <a:t>3/23/2022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98831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B410532-4043-42A0-A90D-4EE57B6EF3E3}" type="datetime1">
              <a:rPr lang="en-US" altLang="zh-HK" smtClean="0"/>
              <a:t>3/23/2022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82077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23FE434-8B86-4125-A193-4B3FBF396B22}" type="datetime1">
              <a:rPr lang="en-US" altLang="zh-HK" smtClean="0"/>
              <a:t>3/23/2022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38499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8FDA19AC-53C1-44B3-AD40-19EE1E3CBFCC}" type="datetime1">
              <a:rPr lang="en-US" altLang="zh-HK" smtClean="0"/>
              <a:t>3/23/2022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798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01EBEBB-274D-45CC-89EF-B0A601DE382B}" type="datetime1">
              <a:rPr lang="en-US" altLang="zh-HK" smtClean="0"/>
              <a:t>3/23/2022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04862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1097280" y="2582334"/>
            <a:ext cx="4937760" cy="33782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217920" y="2582334"/>
            <a:ext cx="4937760" cy="33782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72D44562-D5E4-43C2-AEC9-FD8CD89BA0C2}" type="datetime1">
              <a:rPr lang="en-US" altLang="zh-HK" smtClean="0"/>
              <a:t>3/23/2022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23588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75C0DEAC-4276-4C6E-9D6A-23B60935D584}" type="datetime1">
              <a:rPr lang="en-US" altLang="zh-HK" smtClean="0"/>
              <a:t>3/23/2022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06066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9974A26-B7D8-44AF-A63B-E25F355D66E2}" type="datetime1">
              <a:rPr lang="en-US" altLang="zh-HK" smtClean="0"/>
              <a:t>3/23/2022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76116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62E6537-1129-4027-966A-4A909CE1D624}" type="datetime1">
              <a:rPr lang="en-US" altLang="zh-HK" smtClean="0"/>
              <a:t>3/23/2022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30077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644E08F8-2281-4418-8597-53C16FB36AA7}" type="datetime1">
              <a:rPr lang="en-US" altLang="zh-HK" smtClean="0"/>
              <a:t>3/23/2022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93786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AF013C8-5FE7-4AFE-B32C-5E6091EF2AC7}" type="datetime1">
              <a:rPr lang="en-US" altLang="zh-HK" smtClean="0"/>
              <a:t>3/23/2022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28668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bit.ly/3NiLj8j"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pic>
        <p:nvPicPr>
          <p:cNvPr id="7"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40" y="63852"/>
            <a:ext cx="2592603" cy="2346673"/>
          </a:xfrm>
          <a:prstGeom prst="rect">
            <a:avLst/>
          </a:prstGeom>
        </p:spPr>
      </p:pic>
      <p:sp>
        <p:nvSpPr>
          <p:cNvPr id="2" name="標題 1"/>
          <p:cNvSpPr>
            <a:spLocks noGrp="1"/>
          </p:cNvSpPr>
          <p:nvPr>
            <p:ph type="ctrTitle"/>
          </p:nvPr>
        </p:nvSpPr>
        <p:spPr>
          <a:xfrm>
            <a:off x="743484" y="1938081"/>
            <a:ext cx="10630532" cy="2189186"/>
          </a:xfrm>
        </p:spPr>
        <p:txBody>
          <a:bodyPr>
            <a:normAutofit fontScale="90000"/>
          </a:bodyPr>
          <a:lstStyle/>
          <a:p>
            <a:pPr algn="r"/>
            <a:r>
              <a:rPr lang="zh-HK" altLang="en-US" sz="6000" b="1" dirty="0" smtClean="0"/>
              <a:t>在家进行体能活动</a:t>
            </a:r>
            <a:r>
              <a:rPr lang="zh-TW" altLang="en-US" sz="6000" b="1" dirty="0" smtClean="0"/>
              <a:t>（中学篇）</a:t>
            </a:r>
            <a:r>
              <a:rPr lang="en-US" altLang="zh-TW" sz="6000" b="1" dirty="0"/>
              <a:t/>
            </a:r>
            <a:br>
              <a:rPr lang="en-US" altLang="zh-TW" sz="6000" b="1" dirty="0"/>
            </a:br>
            <a:r>
              <a:rPr lang="en-US" altLang="zh-TW" sz="6000" b="1" dirty="0"/>
              <a:t>	</a:t>
            </a:r>
            <a:r>
              <a:rPr lang="zh-HK" altLang="en-US" sz="4800" b="1" dirty="0" smtClean="0">
                <a:solidFill>
                  <a:srgbClr val="7030A0"/>
                </a:solidFill>
              </a:rPr>
              <a:t>学与教资源 </a:t>
            </a:r>
            <a:r>
              <a:rPr lang="en-US" altLang="zh-HK" sz="4800" b="1" dirty="0" smtClean="0">
                <a:solidFill>
                  <a:srgbClr val="7030A0"/>
                </a:solidFill>
              </a:rPr>
              <a:t>– </a:t>
            </a:r>
            <a:r>
              <a:rPr lang="zh-TW" altLang="en-US" sz="4800" b="1" dirty="0" smtClean="0">
                <a:solidFill>
                  <a:srgbClr val="7030A0"/>
                </a:solidFill>
              </a:rPr>
              <a:t>弹力带肌肉训练 </a:t>
            </a:r>
            <a:r>
              <a:rPr lang="en-US" altLang="zh-TW" sz="4800" b="1" dirty="0" smtClean="0">
                <a:solidFill>
                  <a:srgbClr val="7030A0"/>
                </a:solidFill>
              </a:rPr>
              <a:t>(</a:t>
            </a:r>
            <a:r>
              <a:rPr lang="zh-TW" altLang="en-US" sz="4800" b="1" dirty="0" smtClean="0">
                <a:solidFill>
                  <a:srgbClr val="7030A0"/>
                </a:solidFill>
              </a:rPr>
              <a:t>上肢训练</a:t>
            </a:r>
            <a:r>
              <a:rPr lang="en-US" altLang="zh-TW" sz="4800" b="1" dirty="0" smtClean="0">
                <a:solidFill>
                  <a:srgbClr val="7030A0"/>
                </a:solidFill>
              </a:rPr>
              <a:t>)</a:t>
            </a:r>
            <a:endParaRPr lang="en-US" sz="4800" b="1" dirty="0">
              <a:solidFill>
                <a:srgbClr val="7030A0"/>
              </a:solidFill>
            </a:endParaRPr>
          </a:p>
        </p:txBody>
      </p:sp>
      <p:sp>
        <p:nvSpPr>
          <p:cNvPr id="3" name="副標題 2"/>
          <p:cNvSpPr>
            <a:spLocks noGrp="1"/>
          </p:cNvSpPr>
          <p:nvPr>
            <p:ph type="subTitle" idx="1"/>
          </p:nvPr>
        </p:nvSpPr>
        <p:spPr>
          <a:xfrm>
            <a:off x="6828090" y="4362765"/>
            <a:ext cx="4326933" cy="678019"/>
          </a:xfrm>
        </p:spPr>
        <p:txBody>
          <a:bodyPr/>
          <a:lstStyle/>
          <a:p>
            <a:pPr algn="r"/>
            <a:r>
              <a:rPr lang="zh-TW" altLang="en-US" dirty="0" smtClean="0"/>
              <a:t>教育局课程发展处体育组</a:t>
            </a:r>
            <a:endParaRPr lang="en-US" dirty="0"/>
          </a:p>
        </p:txBody>
      </p:sp>
      <p:sp>
        <p:nvSpPr>
          <p:cNvPr id="6" name="投影片編號版面配置區 5"/>
          <p:cNvSpPr>
            <a:spLocks noGrp="1"/>
          </p:cNvSpPr>
          <p:nvPr>
            <p:ph type="sldNum" sz="quarter" idx="12"/>
          </p:nvPr>
        </p:nvSpPr>
        <p:spPr/>
        <p:txBody>
          <a:bodyPr/>
          <a:lstStyle/>
          <a:p>
            <a:fld id="{6D22F896-40B5-4ADD-8801-0D06FADFA095}" type="slidenum">
              <a:rPr lang="en-US" smtClean="0"/>
              <a:pPr/>
              <a:t>1</a:t>
            </a:fld>
            <a:endParaRPr lang="en-US" dirty="0"/>
          </a:p>
        </p:txBody>
      </p:sp>
    </p:spTree>
    <p:extLst>
      <p:ext uri="{BB962C8B-B14F-4D97-AF65-F5344CB8AC3E}">
        <p14:creationId xmlns:p14="http://schemas.microsoft.com/office/powerpoint/2010/main" val="2087062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训练动作影片</a:t>
            </a:r>
            <a:endParaRPr lang="zh-HK" altLang="en-US" dirty="0"/>
          </a:p>
        </p:txBody>
      </p:sp>
      <p:sp>
        <p:nvSpPr>
          <p:cNvPr id="3" name="內容版面配置區 2"/>
          <p:cNvSpPr>
            <a:spLocks noGrp="1"/>
          </p:cNvSpPr>
          <p:nvPr>
            <p:ph idx="1"/>
          </p:nvPr>
        </p:nvSpPr>
        <p:spPr/>
        <p:txBody>
          <a:bodyPr>
            <a:normAutofit/>
          </a:bodyPr>
          <a:lstStyle/>
          <a:p>
            <a:pPr>
              <a:buFont typeface="Wingdings" panose="05000000000000000000" pitchFamily="2" charset="2"/>
              <a:buChar char="p"/>
            </a:pPr>
            <a:r>
              <a:rPr lang="en-US" altLang="zh-HK" sz="2800" dirty="0" smtClean="0"/>
              <a:t> </a:t>
            </a:r>
            <a:r>
              <a:rPr lang="zh-TW" altLang="en-US" sz="2800" dirty="0" smtClean="0"/>
              <a:t>以下训练动作可于下列网址浏览</a:t>
            </a:r>
            <a:r>
              <a:rPr lang="en-US" altLang="zh-TW" sz="2800" dirty="0" smtClean="0"/>
              <a:t>﹕</a:t>
            </a:r>
            <a:endParaRPr lang="en-US" altLang="zh-TW" sz="2800" dirty="0" smtClean="0"/>
          </a:p>
          <a:p>
            <a:pPr>
              <a:spcAft>
                <a:spcPts val="0"/>
              </a:spcAft>
            </a:pPr>
            <a:r>
              <a:rPr lang="en-US" altLang="zh-TW" sz="2800" dirty="0" smtClean="0"/>
              <a:t>      </a:t>
            </a:r>
            <a:r>
              <a:rPr lang="en-US" altLang="zh-HK" sz="2800" u="sng" kern="100" dirty="0">
                <a:solidFill>
                  <a:srgbClr val="0563C1"/>
                </a:solidFill>
                <a:latin typeface="Calibri" panose="020F0502020204030204" pitchFamily="34" charset="0"/>
                <a:cs typeface="Times New Roman" panose="02020603050405020304" pitchFamily="18" charset="0"/>
                <a:hlinkClick r:id="rId2"/>
              </a:rPr>
              <a:t>https://bit.ly/3NiLj8j</a:t>
            </a:r>
            <a:endParaRPr lang="zh-TW" altLang="zh-HK" sz="2800" kern="100" dirty="0">
              <a:latin typeface="Calibri" panose="020F0502020204030204" pitchFamily="34" charset="0"/>
              <a:cs typeface="Times New Roman" panose="02020603050405020304" pitchFamily="18" charset="0"/>
            </a:endParaRPr>
          </a:p>
          <a:p>
            <a:pPr marL="0" indent="0">
              <a:buNone/>
            </a:pPr>
            <a:endParaRPr lang="zh-HK" altLang="en-US" sz="2800" dirty="0"/>
          </a:p>
        </p:txBody>
      </p:sp>
      <p:sp>
        <p:nvSpPr>
          <p:cNvPr id="4" name="投影片編號版面配置區 3"/>
          <p:cNvSpPr>
            <a:spLocks noGrp="1"/>
          </p:cNvSpPr>
          <p:nvPr>
            <p:ph type="sldNum" sz="quarter" idx="12"/>
          </p:nvPr>
        </p:nvSpPr>
        <p:spPr/>
        <p:txBody>
          <a:bodyPr/>
          <a:lstStyle/>
          <a:p>
            <a:fld id="{6D22F896-40B5-4ADD-8801-0D06FADFA095}" type="slidenum">
              <a:rPr lang="en-US" smtClean="0"/>
              <a:pPr/>
              <a:t>10</a:t>
            </a:fld>
            <a:endParaRPr lang="en-US" dirty="0"/>
          </a:p>
        </p:txBody>
      </p:sp>
      <p:pic>
        <p:nvPicPr>
          <p:cNvPr id="6" name="圖片 5"/>
          <p:cNvPicPr>
            <a:picLocks noChangeAspect="1"/>
          </p:cNvPicPr>
          <p:nvPr/>
        </p:nvPicPr>
        <p:blipFill>
          <a:blip r:embed="rId3"/>
          <a:stretch>
            <a:fillRect/>
          </a:stretch>
        </p:blipFill>
        <p:spPr>
          <a:xfrm>
            <a:off x="6394328" y="2397688"/>
            <a:ext cx="959950" cy="950104"/>
          </a:xfrm>
          <a:prstGeom prst="rect">
            <a:avLst/>
          </a:prstGeom>
        </p:spPr>
      </p:pic>
    </p:spTree>
    <p:extLst>
      <p:ext uri="{BB962C8B-B14F-4D97-AF65-F5344CB8AC3E}">
        <p14:creationId xmlns:p14="http://schemas.microsoft.com/office/powerpoint/2010/main" val="18848360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zh-HK" b="1" dirty="0" smtClean="0"/>
              <a:t>前三角肌 - 初阶</a:t>
            </a:r>
            <a:endParaRPr lang="zh-HK" altLang="en-US" b="1" dirty="0"/>
          </a:p>
        </p:txBody>
      </p:sp>
      <p:sp>
        <p:nvSpPr>
          <p:cNvPr id="6" name="Content Placeholder 5"/>
          <p:cNvSpPr>
            <a:spLocks noGrp="1"/>
          </p:cNvSpPr>
          <p:nvPr>
            <p:ph sz="half" idx="1"/>
          </p:nvPr>
        </p:nvSpPr>
        <p:spPr/>
        <p:txBody>
          <a:bodyPr/>
          <a:lstStyle/>
          <a:p>
            <a:pPr>
              <a:buFont typeface="Wingdings" panose="05000000000000000000" pitchFamily="2" charset="2"/>
              <a:buChar char="u"/>
            </a:pPr>
            <a:r>
              <a:rPr lang="zh-TW" altLang="zh-HK" sz="2400" b="1" dirty="0" smtClean="0"/>
              <a:t>热身动作</a:t>
            </a:r>
          </a:p>
          <a:p>
            <a:pPr lvl="0">
              <a:buFont typeface="Wingdings" panose="05000000000000000000" pitchFamily="2" charset="2"/>
              <a:buChar char="Ø"/>
            </a:pPr>
            <a:r>
              <a:rPr lang="zh-TW" altLang="zh-HK" sz="2400" dirty="0" smtClean="0"/>
              <a:t>单手垂下，掌心向内</a:t>
            </a:r>
          </a:p>
          <a:p>
            <a:pPr lvl="0">
              <a:buFont typeface="Wingdings" panose="05000000000000000000" pitchFamily="2" charset="2"/>
              <a:buChar char="Ø"/>
            </a:pPr>
            <a:r>
              <a:rPr lang="zh-TW" altLang="zh-HK" sz="2400" dirty="0" smtClean="0"/>
              <a:t>手臂伸直前后摆动</a:t>
            </a:r>
          </a:p>
          <a:p>
            <a:pPr lvl="0">
              <a:buFont typeface="Wingdings" panose="05000000000000000000" pitchFamily="2" charset="2"/>
              <a:buChar char="Ø"/>
            </a:pPr>
            <a:r>
              <a:rPr lang="zh-TW" altLang="zh-HK" sz="2400" dirty="0" smtClean="0"/>
              <a:t>重复以上动作8-10次</a:t>
            </a:r>
          </a:p>
          <a:p>
            <a:pPr lvl="0">
              <a:buFont typeface="Wingdings" panose="05000000000000000000" pitchFamily="2" charset="2"/>
              <a:buChar char="Ø"/>
            </a:pPr>
            <a:r>
              <a:rPr lang="zh-TW" altLang="zh-HK" sz="2400" dirty="0" smtClean="0"/>
              <a:t>换边继续</a:t>
            </a:r>
            <a:endParaRPr lang="zh-TW" altLang="zh-HK" sz="2400" dirty="0"/>
          </a:p>
          <a:p>
            <a:endParaRPr lang="zh-HK" altLang="en-US" dirty="0"/>
          </a:p>
        </p:txBody>
      </p:sp>
      <p:sp>
        <p:nvSpPr>
          <p:cNvPr id="7" name="Content Placeholder 6"/>
          <p:cNvSpPr>
            <a:spLocks noGrp="1"/>
          </p:cNvSpPr>
          <p:nvPr>
            <p:ph sz="half" idx="2"/>
          </p:nvPr>
        </p:nvSpPr>
        <p:spPr/>
        <p:txBody>
          <a:bodyPr/>
          <a:lstStyle/>
          <a:p>
            <a:pPr lvl="0">
              <a:buFont typeface="Wingdings" panose="05000000000000000000" pitchFamily="2" charset="2"/>
              <a:buChar char="u"/>
            </a:pPr>
            <a:r>
              <a:rPr lang="zh-TW" altLang="en-US" sz="2400" b="1" dirty="0" smtClean="0"/>
              <a:t>起始动作</a:t>
            </a:r>
            <a:endParaRPr lang="en-US" altLang="zh-TW" sz="2400" b="1" dirty="0" smtClean="0"/>
          </a:p>
          <a:p>
            <a:pPr lvl="0">
              <a:buFont typeface="Wingdings" panose="05000000000000000000" pitchFamily="2" charset="2"/>
              <a:buChar char="Ø"/>
            </a:pPr>
            <a:r>
              <a:rPr lang="zh-TW" altLang="zh-HK" sz="2400" dirty="0" smtClean="0"/>
              <a:t>单手握弹力带并围绕掌心</a:t>
            </a:r>
          </a:p>
          <a:p>
            <a:pPr lvl="0">
              <a:buFont typeface="Wingdings" panose="05000000000000000000" pitchFamily="2" charset="2"/>
              <a:buChar char="Ø"/>
            </a:pPr>
            <a:r>
              <a:rPr lang="zh-TW" altLang="zh-HK" sz="2400" dirty="0" smtClean="0"/>
              <a:t>手</a:t>
            </a:r>
            <a:r>
              <a:rPr lang="zh-TW" altLang="zh-HK" sz="2400" dirty="0"/>
              <a:t>垂下，</a:t>
            </a:r>
            <a:r>
              <a:rPr lang="zh-TW" altLang="zh-HK" sz="2400" dirty="0" smtClean="0"/>
              <a:t>掌心向后</a:t>
            </a:r>
            <a:r>
              <a:rPr lang="zh-TW" altLang="en-US" sz="2400" dirty="0" smtClean="0"/>
              <a:t>。</a:t>
            </a:r>
            <a:endParaRPr lang="zh-TW" altLang="zh-HK" sz="2400" dirty="0"/>
          </a:p>
          <a:p>
            <a:pPr lvl="0">
              <a:buFont typeface="Wingdings" panose="05000000000000000000" pitchFamily="2" charset="2"/>
              <a:buChar char="Ø"/>
            </a:pPr>
            <a:r>
              <a:rPr lang="zh-TW" altLang="zh-HK" sz="2400" dirty="0"/>
              <a:t>手肘保持微曲</a:t>
            </a:r>
          </a:p>
          <a:p>
            <a:pPr lvl="0">
              <a:buFont typeface="Wingdings" panose="05000000000000000000" pitchFamily="2" charset="2"/>
              <a:buChar char="Ø"/>
            </a:pPr>
            <a:r>
              <a:rPr lang="zh-TW" altLang="zh-HK" sz="2400" dirty="0" smtClean="0"/>
              <a:t>挺胸</a:t>
            </a:r>
            <a:r>
              <a:rPr lang="zh-TW" altLang="zh-HK" sz="2400" dirty="0"/>
              <a:t>收腹，肩</a:t>
            </a:r>
            <a:r>
              <a:rPr lang="zh-TW" altLang="zh-HK" sz="2400" dirty="0" smtClean="0"/>
              <a:t>部放松</a:t>
            </a:r>
            <a:r>
              <a:rPr lang="zh-TW" altLang="en-US" sz="2400" dirty="0" smtClean="0"/>
              <a:t>。</a:t>
            </a:r>
            <a:endParaRPr lang="zh-TW" altLang="zh-HK" sz="2400" dirty="0"/>
          </a:p>
          <a:p>
            <a:pPr lvl="0">
              <a:buFont typeface="Wingdings" panose="05000000000000000000" pitchFamily="2" charset="2"/>
              <a:buChar char="Ø"/>
            </a:pPr>
            <a:r>
              <a:rPr lang="zh-TW" altLang="zh-HK" sz="2400" dirty="0" smtClean="0"/>
              <a:t>双脚微微屈曲，眼望前方</a:t>
            </a:r>
            <a:r>
              <a:rPr lang="zh-TW" altLang="en-US" sz="2400" dirty="0" smtClean="0"/>
              <a:t>。</a:t>
            </a:r>
            <a:endParaRPr lang="zh-TW" altLang="zh-HK" sz="2400" dirty="0"/>
          </a:p>
          <a:p>
            <a:pPr lvl="0">
              <a:buFont typeface="Wingdings" panose="05000000000000000000" pitchFamily="2" charset="2"/>
              <a:buChar char="Ø"/>
            </a:pPr>
            <a:r>
              <a:rPr lang="zh-TW" altLang="zh-HK" sz="2400" dirty="0" smtClean="0"/>
              <a:t>锁紧手腕</a:t>
            </a: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11</a:t>
            </a:fld>
            <a:endParaRPr lang="en-US" dirty="0"/>
          </a:p>
        </p:txBody>
      </p:sp>
      <p:pic>
        <p:nvPicPr>
          <p:cNvPr id="8" name="image3.png"/>
          <p:cNvPicPr/>
          <p:nvPr/>
        </p:nvPicPr>
        <p:blipFill>
          <a:blip r:embed="rId2"/>
          <a:srcRect t="5174"/>
          <a:stretch>
            <a:fillRect/>
          </a:stretch>
        </p:blipFill>
        <p:spPr>
          <a:xfrm>
            <a:off x="4561121" y="4043650"/>
            <a:ext cx="1343025" cy="2609850"/>
          </a:xfrm>
          <a:prstGeom prst="rect">
            <a:avLst/>
          </a:prstGeom>
          <a:ln/>
        </p:spPr>
      </p:pic>
      <p:pic>
        <p:nvPicPr>
          <p:cNvPr id="9" name="image51.png"/>
          <p:cNvPicPr/>
          <p:nvPr/>
        </p:nvPicPr>
        <p:blipFill>
          <a:blip r:embed="rId3"/>
          <a:srcRect t="5795" b="2106"/>
          <a:stretch>
            <a:fillRect/>
          </a:stretch>
        </p:blipFill>
        <p:spPr>
          <a:xfrm>
            <a:off x="2946081" y="4043754"/>
            <a:ext cx="1240155" cy="2609850"/>
          </a:xfrm>
          <a:prstGeom prst="rect">
            <a:avLst/>
          </a:prstGeom>
          <a:ln/>
        </p:spPr>
      </p:pic>
      <p:pic>
        <p:nvPicPr>
          <p:cNvPr id="10" name="image121.png"/>
          <p:cNvPicPr/>
          <p:nvPr/>
        </p:nvPicPr>
        <p:blipFill>
          <a:blip r:embed="rId4"/>
          <a:srcRect/>
          <a:stretch>
            <a:fillRect/>
          </a:stretch>
        </p:blipFill>
        <p:spPr>
          <a:xfrm>
            <a:off x="10157225" y="3935700"/>
            <a:ext cx="1859915" cy="2717800"/>
          </a:xfrm>
          <a:prstGeom prst="rect">
            <a:avLst/>
          </a:prstGeom>
          <a:ln/>
        </p:spPr>
      </p:pic>
    </p:spTree>
    <p:extLst>
      <p:ext uri="{BB962C8B-B14F-4D97-AF65-F5344CB8AC3E}">
        <p14:creationId xmlns:p14="http://schemas.microsoft.com/office/powerpoint/2010/main" val="42343742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zh-HK" dirty="0" smtClean="0"/>
              <a:t>前三角肌 - 初阶</a:t>
            </a:r>
            <a:endParaRPr lang="zh-HK" altLang="en-US" dirty="0"/>
          </a:p>
        </p:txBody>
      </p:sp>
      <p:sp>
        <p:nvSpPr>
          <p:cNvPr id="6" name="Content Placeholder 5"/>
          <p:cNvSpPr>
            <a:spLocks noGrp="1"/>
          </p:cNvSpPr>
          <p:nvPr>
            <p:ph sz="half" idx="1"/>
          </p:nvPr>
        </p:nvSpPr>
        <p:spPr>
          <a:xfrm>
            <a:off x="898207" y="1859461"/>
            <a:ext cx="4937760" cy="4023360"/>
          </a:xfrm>
        </p:spPr>
        <p:txBody>
          <a:bodyPr/>
          <a:lstStyle/>
          <a:p>
            <a:pPr>
              <a:buFont typeface="Wingdings" panose="05000000000000000000" pitchFamily="2" charset="2"/>
              <a:buChar char="u"/>
            </a:pPr>
            <a:r>
              <a:rPr lang="zh-TW" altLang="zh-HK" sz="2400" b="1" dirty="0" smtClean="0"/>
              <a:t>动作过程</a:t>
            </a:r>
          </a:p>
          <a:p>
            <a:pPr fontAlgn="base">
              <a:buFont typeface="Wingdings" panose="05000000000000000000" pitchFamily="2" charset="2"/>
              <a:buChar char="Ø"/>
            </a:pPr>
            <a:r>
              <a:rPr lang="zh-TW" altLang="zh-HK" sz="2400" dirty="0" smtClean="0"/>
              <a:t>右手</a:t>
            </a:r>
            <a:r>
              <a:rPr lang="zh-TW" altLang="zh-HK" sz="2400" dirty="0"/>
              <a:t>提臂至肩膀水平</a:t>
            </a:r>
            <a:endParaRPr lang="en-US" altLang="zh-TW" sz="2400" dirty="0"/>
          </a:p>
          <a:p>
            <a:pPr fontAlgn="base">
              <a:buFont typeface="Wingdings" panose="05000000000000000000" pitchFamily="2" charset="2"/>
              <a:buChar char="Ø"/>
            </a:pPr>
            <a:r>
              <a:rPr lang="zh-TW" altLang="en-US" sz="2400" dirty="0" smtClean="0"/>
              <a:t>完成后慢慢返回起始动作</a:t>
            </a:r>
          </a:p>
          <a:p>
            <a:pPr fontAlgn="base">
              <a:buFont typeface="Wingdings" panose="05000000000000000000" pitchFamily="2" charset="2"/>
              <a:buChar char="Ø"/>
            </a:pPr>
            <a:r>
              <a:rPr lang="zh-TW" altLang="en-US" sz="2400" dirty="0" smtClean="0"/>
              <a:t>向上拉动时呼气</a:t>
            </a:r>
          </a:p>
          <a:p>
            <a:pPr fontAlgn="base">
              <a:buFont typeface="Wingdings" panose="05000000000000000000" pitchFamily="2" charset="2"/>
              <a:buChar char="Ø"/>
            </a:pPr>
            <a:r>
              <a:rPr lang="zh-TW" altLang="en-US" sz="2400" dirty="0" smtClean="0"/>
              <a:t>向下回臂时吸气</a:t>
            </a:r>
          </a:p>
          <a:p>
            <a:pPr fontAlgn="base">
              <a:buFont typeface="Wingdings" panose="05000000000000000000" pitchFamily="2" charset="2"/>
              <a:buChar char="Ø"/>
            </a:pPr>
            <a:r>
              <a:rPr lang="zh-TW" altLang="en-US" sz="2400" dirty="0" smtClean="0"/>
              <a:t>重复以上动作</a:t>
            </a:r>
            <a:r>
              <a:rPr lang="en-US" altLang="zh-TW" sz="2400" dirty="0" smtClean="0"/>
              <a:t>10-15</a:t>
            </a:r>
            <a:r>
              <a:rPr lang="zh-TW" altLang="en-US" sz="2400" dirty="0"/>
              <a:t>次</a:t>
            </a:r>
          </a:p>
          <a:p>
            <a:pPr fontAlgn="base">
              <a:buFont typeface="Wingdings" panose="05000000000000000000" pitchFamily="2" charset="2"/>
              <a:buChar char="Ø"/>
            </a:pPr>
            <a:r>
              <a:rPr lang="zh-TW" altLang="en-US" sz="2400" dirty="0" smtClean="0"/>
              <a:t>换边继续</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p:txBody>
          <a:bodyPr/>
          <a:lstStyle/>
          <a:p>
            <a:pPr lvl="0">
              <a:buFont typeface="Wingdings" panose="05000000000000000000" pitchFamily="2" charset="2"/>
              <a:buChar char="u"/>
            </a:pPr>
            <a:r>
              <a:rPr lang="zh-TW" altLang="en-US" sz="2400" b="1" dirty="0" smtClean="0"/>
              <a:t>注意事项</a:t>
            </a:r>
            <a:endParaRPr lang="en-US" altLang="zh-TW" sz="2400" b="1" dirty="0" smtClean="0"/>
          </a:p>
          <a:p>
            <a:pPr lvl="0">
              <a:buFont typeface="Wingdings" panose="05000000000000000000" pitchFamily="2" charset="2"/>
              <a:buChar char="Ø"/>
            </a:pPr>
            <a:r>
              <a:rPr lang="zh-TW" altLang="en-US" sz="2400" dirty="0" smtClean="0"/>
              <a:t>注意</a:t>
            </a:r>
            <a:r>
              <a:rPr lang="zh-TW" altLang="en-US" sz="2400" dirty="0"/>
              <a:t>提臂位置，</a:t>
            </a:r>
            <a:r>
              <a:rPr lang="zh-TW" altLang="en-US" sz="2400" dirty="0" smtClean="0"/>
              <a:t>避免过高。</a:t>
            </a:r>
            <a:endParaRPr lang="zh-TW" altLang="en-US" sz="2400" dirty="0"/>
          </a:p>
          <a:p>
            <a:pPr lvl="0">
              <a:buFont typeface="Wingdings" panose="05000000000000000000" pitchFamily="2" charset="2"/>
              <a:buChar char="Ø"/>
            </a:pPr>
            <a:r>
              <a:rPr lang="zh-TW" altLang="en-US" sz="2400" dirty="0" smtClean="0"/>
              <a:t>避免手肘过份伸直</a:t>
            </a:r>
          </a:p>
          <a:p>
            <a:pPr lvl="0">
              <a:buFont typeface="Wingdings" panose="05000000000000000000" pitchFamily="2" charset="2"/>
              <a:buChar char="Ø"/>
            </a:pPr>
            <a:r>
              <a:rPr lang="zh-TW" altLang="en-US" sz="2400" dirty="0" smtClean="0"/>
              <a:t>避免弯腰借力</a:t>
            </a:r>
            <a:endParaRPr lang="en-US" altLang="zh-TW" sz="2400" dirty="0" smtClean="0"/>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smtClean="0"/>
              <a:t>相关动作</a:t>
            </a:r>
          </a:p>
          <a:p>
            <a:pPr>
              <a:buFont typeface="Wingdings" panose="05000000000000000000" pitchFamily="2" charset="2"/>
              <a:buChar char="Ø"/>
            </a:pPr>
            <a:r>
              <a:rPr lang="zh-TW" altLang="zh-HK" sz="2400" dirty="0" smtClean="0"/>
              <a:t>篮球(投篮、传球)、射箭(提弓)</a:t>
            </a:r>
            <a:endParaRPr lang="zh-TW" altLang="en-US" sz="2400" dirty="0"/>
          </a:p>
          <a:p>
            <a:endParaRPr lang="zh-HK" altLang="en-US" sz="2400" b="1"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12</a:t>
            </a:fld>
            <a:endParaRPr lang="en-US" dirty="0"/>
          </a:p>
        </p:txBody>
      </p:sp>
      <p:pic>
        <p:nvPicPr>
          <p:cNvPr id="2049" name="image58.png"/>
          <p:cNvPicPr>
            <a:picLocks noChangeAspect="1" noChangeArrowheads="1"/>
          </p:cNvPicPr>
          <p:nvPr/>
        </p:nvPicPr>
        <p:blipFill>
          <a:blip r:embed="rId2">
            <a:extLst>
              <a:ext uri="{28A0092B-C50C-407E-A947-70E740481C1C}">
                <a14:useLocalDpi xmlns:a14="http://schemas.microsoft.com/office/drawing/2010/main" val="0"/>
              </a:ext>
            </a:extLst>
          </a:blip>
          <a:srcRect l="26566" r="4190"/>
          <a:stretch>
            <a:fillRect/>
          </a:stretch>
        </p:blipFill>
        <p:spPr bwMode="auto">
          <a:xfrm>
            <a:off x="4114949" y="3729325"/>
            <a:ext cx="1857375" cy="297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40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zh-HK" b="1" dirty="0"/>
              <a:t>前三角肌 </a:t>
            </a:r>
            <a:r>
              <a:rPr lang="en-US" altLang="zh-TW" b="1" dirty="0" smtClean="0"/>
              <a:t>–</a:t>
            </a:r>
            <a:r>
              <a:rPr lang="zh-TW" altLang="zh-HK" b="1" dirty="0" smtClean="0"/>
              <a:t> </a:t>
            </a:r>
            <a:r>
              <a:rPr lang="zh-TW" altLang="en-US" b="1" dirty="0" smtClean="0"/>
              <a:t>进</a:t>
            </a:r>
            <a:r>
              <a:rPr lang="zh-TW" altLang="zh-HK" b="1" dirty="0" smtClean="0"/>
              <a:t>阶</a:t>
            </a:r>
            <a:endParaRPr lang="zh-HK" altLang="en-US" b="1" dirty="0"/>
          </a:p>
        </p:txBody>
      </p:sp>
      <p:sp>
        <p:nvSpPr>
          <p:cNvPr id="6" name="Content Placeholder 5"/>
          <p:cNvSpPr>
            <a:spLocks noGrp="1"/>
          </p:cNvSpPr>
          <p:nvPr>
            <p:ph sz="half" idx="1"/>
          </p:nvPr>
        </p:nvSpPr>
        <p:spPr/>
        <p:txBody>
          <a:bodyPr/>
          <a:lstStyle/>
          <a:p>
            <a:pPr>
              <a:buFont typeface="Wingdings" panose="05000000000000000000" pitchFamily="2" charset="2"/>
              <a:buChar char="u"/>
            </a:pPr>
            <a:r>
              <a:rPr lang="zh-TW" altLang="zh-HK" sz="2400" b="1" dirty="0" smtClean="0"/>
              <a:t>热身动作</a:t>
            </a:r>
          </a:p>
          <a:p>
            <a:pPr lvl="0">
              <a:buFont typeface="Wingdings" panose="05000000000000000000" pitchFamily="2" charset="2"/>
              <a:buChar char="Ø"/>
            </a:pPr>
            <a:r>
              <a:rPr lang="zh-TW" altLang="zh-HK" sz="2400" dirty="0" smtClean="0"/>
              <a:t>单手</a:t>
            </a:r>
            <a:r>
              <a:rPr lang="zh-TW" altLang="zh-HK" sz="2400" dirty="0"/>
              <a:t>垂下，掌心</a:t>
            </a:r>
            <a:r>
              <a:rPr lang="zh-TW" altLang="zh-HK" sz="2400" dirty="0" smtClean="0"/>
              <a:t>向内</a:t>
            </a:r>
            <a:r>
              <a:rPr lang="zh-TW" altLang="en-US" sz="2400" dirty="0" smtClean="0"/>
              <a:t>。</a:t>
            </a:r>
            <a:endParaRPr lang="zh-TW" altLang="zh-HK" sz="2400" dirty="0"/>
          </a:p>
          <a:p>
            <a:pPr lvl="0">
              <a:buFont typeface="Wingdings" panose="05000000000000000000" pitchFamily="2" charset="2"/>
              <a:buChar char="Ø"/>
            </a:pPr>
            <a:r>
              <a:rPr lang="zh-TW" altLang="zh-HK" sz="2400" dirty="0" smtClean="0"/>
              <a:t>手臂伸直前后摆动</a:t>
            </a:r>
          </a:p>
          <a:p>
            <a:pPr lvl="0">
              <a:buFont typeface="Wingdings" panose="05000000000000000000" pitchFamily="2" charset="2"/>
              <a:buChar char="Ø"/>
            </a:pPr>
            <a:r>
              <a:rPr lang="zh-TW" altLang="zh-HK" sz="2400" dirty="0" smtClean="0"/>
              <a:t>重复以上动作8-10次</a:t>
            </a:r>
          </a:p>
          <a:p>
            <a:pPr lvl="0">
              <a:buFont typeface="Wingdings" panose="05000000000000000000" pitchFamily="2" charset="2"/>
              <a:buChar char="Ø"/>
            </a:pPr>
            <a:r>
              <a:rPr lang="zh-TW" altLang="zh-HK" sz="2400" dirty="0" smtClean="0"/>
              <a:t>换边继续</a:t>
            </a:r>
            <a:endParaRPr lang="zh-TW" altLang="zh-HK" sz="2400" dirty="0"/>
          </a:p>
          <a:p>
            <a:endParaRPr lang="zh-HK" altLang="en-US" dirty="0"/>
          </a:p>
        </p:txBody>
      </p:sp>
      <p:sp>
        <p:nvSpPr>
          <p:cNvPr id="7" name="Content Placeholder 6"/>
          <p:cNvSpPr>
            <a:spLocks noGrp="1"/>
          </p:cNvSpPr>
          <p:nvPr>
            <p:ph sz="half" idx="2"/>
          </p:nvPr>
        </p:nvSpPr>
        <p:spPr/>
        <p:txBody>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右手握弹力带并围绕掌心</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左脚踏前曲膝</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右脚踏稳在弹力带末端</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右手向前举高，掌心向内</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挺胸收腹，肩</a:t>
            </a:r>
            <a:r>
              <a:rPr lang="zh-TW" altLang="zh-HK" sz="2400" dirty="0" smtClean="0">
                <a:latin typeface="Arial" panose="020B0604020202020204" pitchFamily="34" charset="0"/>
                <a:ea typeface="Gungsuh"/>
                <a:cs typeface="Gungsuh"/>
              </a:rPr>
              <a:t>部放松</a:t>
            </a:r>
            <a:r>
              <a:rPr lang="zh-TW" altLang="en-US" sz="1600" dirty="0" smtClean="0"/>
              <a:t>。</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锁紧手腕</a:t>
            </a:r>
            <a:endParaRPr lang="zh-TW" altLang="zh-HK" sz="1600" dirty="0">
              <a:latin typeface="Arial" panose="020B0604020202020204" pitchFamily="34" charset="0"/>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13</a:t>
            </a:fld>
            <a:endParaRPr lang="en-US" dirty="0"/>
          </a:p>
        </p:txBody>
      </p:sp>
      <p:pic>
        <p:nvPicPr>
          <p:cNvPr id="8" name="image3.png"/>
          <p:cNvPicPr/>
          <p:nvPr/>
        </p:nvPicPr>
        <p:blipFill>
          <a:blip r:embed="rId2"/>
          <a:srcRect t="5174"/>
          <a:stretch>
            <a:fillRect/>
          </a:stretch>
        </p:blipFill>
        <p:spPr>
          <a:xfrm>
            <a:off x="4561121" y="4043650"/>
            <a:ext cx="1343025" cy="2609850"/>
          </a:xfrm>
          <a:prstGeom prst="rect">
            <a:avLst/>
          </a:prstGeom>
          <a:ln/>
        </p:spPr>
      </p:pic>
      <p:pic>
        <p:nvPicPr>
          <p:cNvPr id="9" name="image51.png"/>
          <p:cNvPicPr/>
          <p:nvPr/>
        </p:nvPicPr>
        <p:blipFill>
          <a:blip r:embed="rId3"/>
          <a:srcRect t="5795" b="2106"/>
          <a:stretch>
            <a:fillRect/>
          </a:stretch>
        </p:blipFill>
        <p:spPr>
          <a:xfrm>
            <a:off x="2946081" y="4043754"/>
            <a:ext cx="1240155" cy="2609850"/>
          </a:xfrm>
          <a:prstGeom prst="rect">
            <a:avLst/>
          </a:prstGeom>
          <a:ln/>
        </p:spPr>
      </p:pic>
      <p:pic>
        <p:nvPicPr>
          <p:cNvPr id="11" name="image11.png"/>
          <p:cNvPicPr/>
          <p:nvPr/>
        </p:nvPicPr>
        <p:blipFill>
          <a:blip r:embed="rId4"/>
          <a:srcRect l="13470" t="11716" r="8662"/>
          <a:stretch>
            <a:fillRect/>
          </a:stretch>
        </p:blipFill>
        <p:spPr>
          <a:xfrm>
            <a:off x="10231755" y="4035395"/>
            <a:ext cx="1847850" cy="2626360"/>
          </a:xfrm>
          <a:prstGeom prst="rect">
            <a:avLst/>
          </a:prstGeom>
          <a:ln/>
        </p:spPr>
      </p:pic>
    </p:spTree>
    <p:extLst>
      <p:ext uri="{BB962C8B-B14F-4D97-AF65-F5344CB8AC3E}">
        <p14:creationId xmlns:p14="http://schemas.microsoft.com/office/powerpoint/2010/main" val="3595721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zh-HK" dirty="0"/>
              <a:t>前三角肌 </a:t>
            </a:r>
            <a:r>
              <a:rPr lang="en-US" altLang="zh-TW" dirty="0" smtClean="0"/>
              <a:t>–</a:t>
            </a:r>
            <a:r>
              <a:rPr lang="zh-TW" altLang="zh-HK" dirty="0" smtClean="0"/>
              <a:t> </a:t>
            </a:r>
            <a:r>
              <a:rPr lang="zh-TW" altLang="en-US" dirty="0" smtClean="0"/>
              <a:t>进</a:t>
            </a:r>
            <a:r>
              <a:rPr lang="zh-TW" altLang="zh-HK" dirty="0" smtClean="0"/>
              <a:t>阶</a:t>
            </a:r>
            <a:endParaRPr lang="zh-HK" altLang="en-US" dirty="0"/>
          </a:p>
        </p:txBody>
      </p:sp>
      <p:sp>
        <p:nvSpPr>
          <p:cNvPr id="6" name="Content Placeholder 5"/>
          <p:cNvSpPr>
            <a:spLocks noGrp="1"/>
          </p:cNvSpPr>
          <p:nvPr>
            <p:ph sz="half" idx="1"/>
          </p:nvPr>
        </p:nvSpPr>
        <p:spPr>
          <a:xfrm>
            <a:off x="898207" y="1860396"/>
            <a:ext cx="4937760" cy="4023360"/>
          </a:xfrm>
        </p:spPr>
        <p:txBody>
          <a:bodyPr/>
          <a:lstStyle/>
          <a:p>
            <a:pPr>
              <a:buFont typeface="Wingdings" panose="05000000000000000000" pitchFamily="2" charset="2"/>
              <a:buChar char="u"/>
            </a:pPr>
            <a:r>
              <a:rPr lang="zh-TW" altLang="zh-HK" sz="2400" b="1" dirty="0" smtClean="0"/>
              <a:t>动作过程</a:t>
            </a:r>
          </a:p>
          <a:p>
            <a:pPr fontAlgn="base">
              <a:buFont typeface="Wingdings" panose="05000000000000000000" pitchFamily="2" charset="2"/>
              <a:buChar char="Ø"/>
            </a:pPr>
            <a:r>
              <a:rPr lang="zh-TW" altLang="en-US" sz="2400" dirty="0" smtClean="0"/>
              <a:t>向上提臂约</a:t>
            </a:r>
            <a:r>
              <a:rPr lang="en-US" altLang="zh-TW" sz="2400" dirty="0" smtClean="0"/>
              <a:t>45</a:t>
            </a:r>
            <a:r>
              <a:rPr lang="zh-TW" altLang="en-US" sz="2400" dirty="0"/>
              <a:t>度</a:t>
            </a:r>
          </a:p>
          <a:p>
            <a:pPr fontAlgn="base">
              <a:buFont typeface="Wingdings" panose="05000000000000000000" pitchFamily="2" charset="2"/>
              <a:buChar char="Ø"/>
            </a:pPr>
            <a:r>
              <a:rPr lang="zh-TW" altLang="en-US" sz="2400" dirty="0" smtClean="0"/>
              <a:t>完成后慢慢返回至起始动作</a:t>
            </a:r>
          </a:p>
          <a:p>
            <a:pPr fontAlgn="base">
              <a:buFont typeface="Wingdings" panose="05000000000000000000" pitchFamily="2" charset="2"/>
              <a:buChar char="Ø"/>
            </a:pPr>
            <a:r>
              <a:rPr lang="zh-TW" altLang="en-US" sz="2400" dirty="0" smtClean="0"/>
              <a:t>向前拉动时呼气</a:t>
            </a:r>
          </a:p>
          <a:p>
            <a:pPr fontAlgn="base">
              <a:buFont typeface="Wingdings" panose="05000000000000000000" pitchFamily="2" charset="2"/>
              <a:buChar char="Ø"/>
            </a:pPr>
            <a:r>
              <a:rPr lang="zh-TW" altLang="en-US" sz="2400" dirty="0" smtClean="0"/>
              <a:t>向后回臂时吸气</a:t>
            </a:r>
          </a:p>
          <a:p>
            <a:pPr fontAlgn="base">
              <a:buFont typeface="Wingdings" panose="05000000000000000000" pitchFamily="2" charset="2"/>
              <a:buChar char="Ø"/>
            </a:pPr>
            <a:r>
              <a:rPr lang="zh-TW" altLang="en-US" sz="2400" dirty="0" smtClean="0"/>
              <a:t>重复以上动作</a:t>
            </a:r>
            <a:r>
              <a:rPr lang="en-US" altLang="zh-TW" sz="2400" dirty="0" smtClean="0"/>
              <a:t>10-15</a:t>
            </a:r>
            <a:r>
              <a:rPr lang="zh-TW" altLang="en-US" sz="2400" dirty="0"/>
              <a:t>次</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873702" y="1843419"/>
            <a:ext cx="4937760" cy="4023360"/>
          </a:xfrm>
        </p:spPr>
        <p:txBody>
          <a:bodyPr/>
          <a:lstStyle/>
          <a:p>
            <a:pPr lvl="0">
              <a:buFont typeface="Wingdings" panose="05000000000000000000" pitchFamily="2" charset="2"/>
              <a:buChar char="u"/>
            </a:pPr>
            <a:r>
              <a:rPr lang="zh-TW" altLang="en-US" sz="2400" b="1" dirty="0" smtClean="0"/>
              <a:t>注意事项</a:t>
            </a:r>
            <a:endParaRPr lang="en-US" altLang="zh-TW" sz="2400" b="1" dirty="0" smtClean="0"/>
          </a:p>
          <a:p>
            <a:pPr lvl="0">
              <a:buFont typeface="Wingdings" panose="05000000000000000000" pitchFamily="2" charset="2"/>
              <a:buChar char="Ø"/>
            </a:pPr>
            <a:r>
              <a:rPr lang="zh-TW" altLang="en-US" sz="2400" dirty="0" smtClean="0"/>
              <a:t>手肘避免过份伸直</a:t>
            </a:r>
            <a:endParaRPr lang="en-US" altLang="zh-TW" sz="2400" dirty="0"/>
          </a:p>
          <a:p>
            <a:pPr>
              <a:buFont typeface="Wingdings" panose="05000000000000000000" pitchFamily="2" charset="2"/>
              <a:buChar char="u"/>
            </a:pPr>
            <a:r>
              <a:rPr lang="zh-TW" altLang="zh-HK" sz="2400" b="1" dirty="0" smtClean="0"/>
              <a:t>相关动作</a:t>
            </a:r>
          </a:p>
          <a:p>
            <a:pPr>
              <a:buFont typeface="Wingdings" panose="05000000000000000000" pitchFamily="2" charset="2"/>
              <a:buChar char="Ø"/>
            </a:pPr>
            <a:r>
              <a:rPr lang="zh-TW" altLang="en-US" sz="2400" dirty="0" smtClean="0"/>
              <a:t>篮球</a:t>
            </a:r>
            <a:r>
              <a:rPr lang="en-US" altLang="zh-TW" sz="2400" dirty="0" smtClean="0"/>
              <a:t>(</a:t>
            </a:r>
            <a:r>
              <a:rPr lang="zh-TW" altLang="en-US" sz="2400" dirty="0" smtClean="0"/>
              <a:t>投篮、传球</a:t>
            </a:r>
            <a:r>
              <a:rPr lang="en-US" altLang="zh-TW" sz="2400" dirty="0" smtClean="0"/>
              <a:t>)</a:t>
            </a:r>
            <a:r>
              <a:rPr lang="zh-TW" altLang="en-US" sz="2400" dirty="0"/>
              <a:t>、射箭</a:t>
            </a:r>
            <a:r>
              <a:rPr lang="en-US" altLang="zh-TW" sz="2400" dirty="0"/>
              <a:t>(</a:t>
            </a:r>
            <a:r>
              <a:rPr lang="zh-TW" altLang="en-US" sz="2400" dirty="0"/>
              <a:t>提弓</a:t>
            </a:r>
            <a:r>
              <a:rPr lang="en-US" altLang="zh-TW" sz="2400" dirty="0"/>
              <a:t>)</a:t>
            </a:r>
            <a:endParaRPr lang="zh-HK" altLang="en-US" sz="2400" b="1"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14</a:t>
            </a:fld>
            <a:endParaRPr lang="en-US" dirty="0"/>
          </a:p>
        </p:txBody>
      </p:sp>
      <p:pic>
        <p:nvPicPr>
          <p:cNvPr id="8" name="image39.png"/>
          <p:cNvPicPr/>
          <p:nvPr/>
        </p:nvPicPr>
        <p:blipFill>
          <a:blip r:embed="rId2"/>
          <a:srcRect l="12145" t="5836" r="13772"/>
          <a:stretch>
            <a:fillRect/>
          </a:stretch>
        </p:blipFill>
        <p:spPr>
          <a:xfrm>
            <a:off x="4348386" y="3872076"/>
            <a:ext cx="2202465" cy="2801440"/>
          </a:xfrm>
          <a:prstGeom prst="rect">
            <a:avLst/>
          </a:prstGeom>
          <a:ln/>
        </p:spPr>
      </p:pic>
    </p:spTree>
    <p:extLst>
      <p:ext uri="{BB962C8B-B14F-4D97-AF65-F5344CB8AC3E}">
        <p14:creationId xmlns:p14="http://schemas.microsoft.com/office/powerpoint/2010/main" val="1220959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中</a:t>
            </a:r>
            <a:r>
              <a:rPr lang="zh-TW" altLang="zh-HK" b="1" dirty="0" smtClean="0"/>
              <a:t>三角肌 - 初阶</a:t>
            </a:r>
            <a:endParaRPr lang="zh-HK" altLang="en-US" b="1" dirty="0"/>
          </a:p>
        </p:txBody>
      </p:sp>
      <p:sp>
        <p:nvSpPr>
          <p:cNvPr id="6" name="Content Placeholder 5"/>
          <p:cNvSpPr>
            <a:spLocks noGrp="1"/>
          </p:cNvSpPr>
          <p:nvPr>
            <p:ph sz="half" idx="1"/>
          </p:nvPr>
        </p:nvSpPr>
        <p:spPr>
          <a:xfrm>
            <a:off x="661268" y="1845735"/>
            <a:ext cx="4937760" cy="4023360"/>
          </a:xfrm>
        </p:spPr>
        <p:txBody>
          <a:bodyPr>
            <a:normAutofit fontScale="92500" lnSpcReduction="20000"/>
          </a:bodyPr>
          <a:lstStyle/>
          <a:p>
            <a:pPr>
              <a:buFont typeface="Wingdings" panose="05000000000000000000" pitchFamily="2" charset="2"/>
              <a:buChar char="u"/>
            </a:pPr>
            <a:r>
              <a:rPr lang="zh-TW" altLang="zh-HK" sz="2400" b="1" dirty="0" smtClean="0"/>
              <a:t>热身动作</a:t>
            </a: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右手伸直置于胸前</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向左边水平摆动</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左手作辅助，用力向</a:t>
            </a:r>
            <a:r>
              <a:rPr lang="zh-TW" altLang="zh-HK" sz="2400" dirty="0" smtClean="0">
                <a:solidFill>
                  <a:srgbClr val="434343"/>
                </a:solidFill>
                <a:latin typeface="Arial" panose="020B0604020202020204" pitchFamily="34" charset="0"/>
                <a:ea typeface="Gungsuh"/>
                <a:cs typeface="Gungsuh"/>
              </a:rPr>
              <a:t>后</a:t>
            </a:r>
            <a:r>
              <a:rPr lang="zh-TW" altLang="zh-HK" sz="2400" dirty="0" smtClean="0">
                <a:latin typeface="Arial" panose="020B0604020202020204" pitchFamily="34" charset="0"/>
                <a:ea typeface="Gungsuh"/>
                <a:cs typeface="Gungsuh"/>
              </a:rPr>
              <a:t>施压</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身体跟随慢慢向左转</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重复以上动作8-10次</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274723" y="1845735"/>
            <a:ext cx="4937760" cy="4023360"/>
          </a:xfrm>
        </p:spPr>
        <p:txBody>
          <a:bodyPr>
            <a:normAutofit fontScale="92500" lnSpcReduction="20000"/>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单手握弹力带并围绕掌心</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双脚踏稳弹力带末端</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手垂下，掌心向内</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手肘保持微曲</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挺胸收腹，肩</a:t>
            </a:r>
            <a:r>
              <a:rPr lang="zh-TW" altLang="zh-HK" sz="2400" dirty="0" smtClean="0">
                <a:latin typeface="Arial" panose="020B0604020202020204" pitchFamily="34" charset="0"/>
                <a:ea typeface="Gungsuh"/>
                <a:cs typeface="Gungsuh"/>
              </a:rPr>
              <a:t>部放松</a:t>
            </a:r>
            <a:r>
              <a:rPr lang="zh-TW" altLang="en-US" sz="1600" dirty="0" smtClean="0"/>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双脚微微屈曲，眼望前方</a:t>
            </a:r>
            <a:r>
              <a:rPr lang="zh-TW" altLang="en-US" sz="1600" dirty="0"/>
              <a:t>。</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锁紧手腕</a:t>
            </a:r>
            <a:endParaRPr lang="zh-TW" altLang="zh-HK" sz="1600" dirty="0">
              <a:latin typeface="Arial" panose="020B0604020202020204" pitchFamily="34" charset="0"/>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15</a:t>
            </a:fld>
            <a:endParaRPr lang="en-US" dirty="0"/>
          </a:p>
        </p:txBody>
      </p:sp>
      <p:pic>
        <p:nvPicPr>
          <p:cNvPr id="11" name="image125.png"/>
          <p:cNvPicPr/>
          <p:nvPr/>
        </p:nvPicPr>
        <p:blipFill>
          <a:blip r:embed="rId2"/>
          <a:srcRect l="16724" t="6739" r="16355" b="2999"/>
          <a:stretch>
            <a:fillRect/>
          </a:stretch>
        </p:blipFill>
        <p:spPr>
          <a:xfrm>
            <a:off x="4719933" y="1737360"/>
            <a:ext cx="1366764" cy="2501475"/>
          </a:xfrm>
          <a:prstGeom prst="rect">
            <a:avLst/>
          </a:prstGeom>
          <a:ln/>
        </p:spPr>
      </p:pic>
      <p:pic>
        <p:nvPicPr>
          <p:cNvPr id="12" name="image137.png"/>
          <p:cNvPicPr/>
          <p:nvPr/>
        </p:nvPicPr>
        <p:blipFill>
          <a:blip r:embed="rId3"/>
          <a:srcRect l="12892" t="5357" r="7941" b="4124"/>
          <a:stretch>
            <a:fillRect/>
          </a:stretch>
        </p:blipFill>
        <p:spPr>
          <a:xfrm>
            <a:off x="3743396" y="4238835"/>
            <a:ext cx="1476606" cy="2586075"/>
          </a:xfrm>
          <a:prstGeom prst="rect">
            <a:avLst/>
          </a:prstGeom>
          <a:ln/>
        </p:spPr>
      </p:pic>
      <p:pic>
        <p:nvPicPr>
          <p:cNvPr id="13" name="image80.png"/>
          <p:cNvPicPr/>
          <p:nvPr/>
        </p:nvPicPr>
        <p:blipFill>
          <a:blip r:embed="rId4"/>
          <a:srcRect l="9090" t="8051" b="3955"/>
          <a:stretch>
            <a:fillRect/>
          </a:stretch>
        </p:blipFill>
        <p:spPr>
          <a:xfrm>
            <a:off x="9869623" y="787716"/>
            <a:ext cx="2078990" cy="2609850"/>
          </a:xfrm>
          <a:prstGeom prst="rect">
            <a:avLst/>
          </a:prstGeom>
          <a:ln/>
        </p:spPr>
      </p:pic>
    </p:spTree>
    <p:extLst>
      <p:ext uri="{BB962C8B-B14F-4D97-AF65-F5344CB8AC3E}">
        <p14:creationId xmlns:p14="http://schemas.microsoft.com/office/powerpoint/2010/main" val="195276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中</a:t>
            </a:r>
            <a:r>
              <a:rPr lang="zh-TW" altLang="zh-HK" b="1" dirty="0" smtClean="0"/>
              <a:t>三角肌 - 初阶</a:t>
            </a:r>
            <a:endParaRPr lang="zh-HK" altLang="en-US" b="1" dirty="0"/>
          </a:p>
        </p:txBody>
      </p:sp>
      <p:sp>
        <p:nvSpPr>
          <p:cNvPr id="6" name="Content Placeholder 5"/>
          <p:cNvSpPr>
            <a:spLocks noGrp="1"/>
          </p:cNvSpPr>
          <p:nvPr>
            <p:ph sz="half" idx="1"/>
          </p:nvPr>
        </p:nvSpPr>
        <p:spPr>
          <a:xfrm>
            <a:off x="479376" y="1844824"/>
            <a:ext cx="4937760" cy="4023360"/>
          </a:xfrm>
        </p:spPr>
        <p:txBody>
          <a:bodyPr/>
          <a:lstStyle/>
          <a:p>
            <a:pPr>
              <a:buFont typeface="Wingdings" panose="05000000000000000000" pitchFamily="2" charset="2"/>
              <a:buChar char="u"/>
            </a:pPr>
            <a:r>
              <a:rPr lang="zh-TW" altLang="zh-HK" sz="2400" b="1" dirty="0" smtClean="0"/>
              <a:t>动作过程</a:t>
            </a:r>
          </a:p>
          <a:p>
            <a:pPr fontAlgn="base">
              <a:buFont typeface="Wingdings" panose="05000000000000000000" pitchFamily="2" charset="2"/>
              <a:buChar char="Ø"/>
            </a:pPr>
            <a:r>
              <a:rPr lang="zh-TW" altLang="en-US" sz="2400" dirty="0" smtClean="0"/>
              <a:t>向外</a:t>
            </a:r>
            <a:r>
              <a:rPr lang="zh-TW" altLang="en-US" sz="2400" dirty="0"/>
              <a:t>拉至肩膀水平</a:t>
            </a:r>
          </a:p>
          <a:p>
            <a:pPr fontAlgn="base">
              <a:buFont typeface="Wingdings" panose="05000000000000000000" pitchFamily="2" charset="2"/>
              <a:buChar char="Ø"/>
            </a:pPr>
            <a:r>
              <a:rPr lang="zh-TW" altLang="en-US" sz="2400" dirty="0" smtClean="0"/>
              <a:t>完成时手腕、手肘与肩同高</a:t>
            </a:r>
            <a:r>
              <a:rPr lang="zh-TW" altLang="en-US" sz="2400" dirty="0" smtClean="0"/>
              <a:t>。</a:t>
            </a:r>
            <a:endParaRPr lang="zh-TW" altLang="en-US" sz="2400" dirty="0"/>
          </a:p>
          <a:p>
            <a:pPr fontAlgn="base">
              <a:buFont typeface="Wingdings" panose="05000000000000000000" pitchFamily="2" charset="2"/>
              <a:buChar char="Ø"/>
            </a:pPr>
            <a:r>
              <a:rPr lang="zh-TW" altLang="en-US" sz="2400" dirty="0" smtClean="0"/>
              <a:t>完成后慢慢放下至起始动作</a:t>
            </a:r>
          </a:p>
          <a:p>
            <a:pPr fontAlgn="base">
              <a:buFont typeface="Wingdings" panose="05000000000000000000" pitchFamily="2" charset="2"/>
              <a:buChar char="Ø"/>
            </a:pPr>
            <a:r>
              <a:rPr lang="zh-TW" altLang="en-US" sz="2400" dirty="0" smtClean="0"/>
              <a:t>向上拉动时呼气</a:t>
            </a:r>
          </a:p>
          <a:p>
            <a:pPr fontAlgn="base">
              <a:buFont typeface="Wingdings" panose="05000000000000000000" pitchFamily="2" charset="2"/>
              <a:buChar char="Ø"/>
            </a:pPr>
            <a:r>
              <a:rPr lang="zh-TW" altLang="en-US" sz="2400" dirty="0" smtClean="0"/>
              <a:t>向下回臂时吸气</a:t>
            </a:r>
          </a:p>
          <a:p>
            <a:pPr fontAlgn="base">
              <a:buFont typeface="Wingdings" panose="05000000000000000000" pitchFamily="2" charset="2"/>
              <a:buChar char="Ø"/>
            </a:pPr>
            <a:r>
              <a:rPr lang="zh-TW" altLang="en-US" sz="2400" dirty="0" smtClean="0"/>
              <a:t>重复以上动作</a:t>
            </a:r>
            <a:r>
              <a:rPr lang="en-US" altLang="zh-TW" sz="2400" dirty="0" smtClean="0"/>
              <a:t>10-15</a:t>
            </a:r>
            <a:r>
              <a:rPr lang="zh-TW" altLang="en-US" sz="2400" dirty="0"/>
              <a:t>次</a:t>
            </a:r>
          </a:p>
          <a:p>
            <a:pPr fontAlgn="base">
              <a:buFont typeface="Wingdings" panose="05000000000000000000" pitchFamily="2" charset="2"/>
              <a:buChar char="Ø"/>
            </a:pPr>
            <a:r>
              <a:rPr lang="zh-TW" altLang="en-US" sz="2400" dirty="0" smtClean="0"/>
              <a:t>换边继续</a:t>
            </a:r>
            <a:endParaRPr lang="zh-TW" altLang="en-US" sz="2400" dirty="0"/>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05847" y="1843419"/>
            <a:ext cx="4937760" cy="4023360"/>
          </a:xfrm>
        </p:spPr>
        <p:txBody>
          <a:bodyPr/>
          <a:lstStyle/>
          <a:p>
            <a:pPr lvl="0">
              <a:buFont typeface="Wingdings" panose="05000000000000000000" pitchFamily="2" charset="2"/>
              <a:buChar char="u"/>
            </a:pPr>
            <a:r>
              <a:rPr lang="zh-TW" altLang="en-US" sz="2400" b="1" dirty="0" smtClean="0"/>
              <a:t>注意事项</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注意举高位置，避免过高</a:t>
            </a:r>
            <a:r>
              <a:rPr lang="zh-TW" altLang="en-US" sz="1600" dirty="0" smtClean="0"/>
              <a:t>。</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避免弯腰借力</a:t>
            </a:r>
            <a:endParaRPr lang="zh-TW" altLang="zh-HK" sz="1600" dirty="0">
              <a:latin typeface="Arial" panose="020B0604020202020204" pitchFamily="34" charset="0"/>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smtClean="0"/>
              <a:t>相关动作</a:t>
            </a:r>
          </a:p>
          <a:p>
            <a:pPr>
              <a:buFont typeface="Wingdings" panose="05000000000000000000" pitchFamily="2" charset="2"/>
              <a:buChar char="Ø"/>
            </a:pPr>
            <a:r>
              <a:rPr lang="zh-TW" altLang="en-US" sz="2400" dirty="0" smtClean="0"/>
              <a:t>蝶泳</a:t>
            </a:r>
            <a:r>
              <a:rPr lang="en-US" altLang="zh-TW" sz="2400" dirty="0"/>
              <a:t>(</a:t>
            </a:r>
            <a:r>
              <a:rPr lang="zh-TW" altLang="en-US" sz="2400" dirty="0"/>
              <a:t>提臂出水</a:t>
            </a:r>
            <a:r>
              <a:rPr lang="en-US" altLang="zh-TW" sz="2400" dirty="0" smtClean="0"/>
              <a:t>)</a:t>
            </a:r>
            <a:r>
              <a:rPr lang="zh-TW" altLang="en-US" sz="2400" dirty="0" smtClean="0"/>
              <a:t>、吊环</a:t>
            </a:r>
            <a:r>
              <a:rPr lang="en-US" altLang="zh-TW" sz="2400" dirty="0" smtClean="0"/>
              <a:t>(</a:t>
            </a:r>
            <a:r>
              <a:rPr lang="zh-TW" altLang="en-US" sz="2400" dirty="0" smtClean="0"/>
              <a:t>直臂直体</a:t>
            </a:r>
            <a:r>
              <a:rPr lang="en-US" altLang="zh-TW" sz="2400" dirty="0" smtClean="0"/>
              <a:t>)</a:t>
            </a:r>
            <a:endParaRPr lang="zh-HK" altLang="en-US" sz="2400" b="1"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16</a:t>
            </a:fld>
            <a:endParaRPr lang="en-US" dirty="0"/>
          </a:p>
        </p:txBody>
      </p:sp>
      <p:pic>
        <p:nvPicPr>
          <p:cNvPr id="8" name="image141.png"/>
          <p:cNvPicPr/>
          <p:nvPr/>
        </p:nvPicPr>
        <p:blipFill>
          <a:blip r:embed="rId2"/>
          <a:srcRect t="6165" r="9326"/>
          <a:stretch>
            <a:fillRect/>
          </a:stretch>
        </p:blipFill>
        <p:spPr>
          <a:xfrm>
            <a:off x="3866147" y="3967324"/>
            <a:ext cx="2358190" cy="2890675"/>
          </a:xfrm>
          <a:prstGeom prst="rect">
            <a:avLst/>
          </a:prstGeom>
          <a:ln/>
        </p:spPr>
      </p:pic>
    </p:spTree>
    <p:extLst>
      <p:ext uri="{BB962C8B-B14F-4D97-AF65-F5344CB8AC3E}">
        <p14:creationId xmlns:p14="http://schemas.microsoft.com/office/powerpoint/2010/main" val="928678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中</a:t>
            </a:r>
            <a:r>
              <a:rPr lang="zh-TW" altLang="zh-HK" b="1" dirty="0" smtClean="0"/>
              <a:t>三角</a:t>
            </a:r>
            <a:r>
              <a:rPr lang="zh-TW" altLang="zh-HK" b="1" dirty="0"/>
              <a:t>肌 </a:t>
            </a:r>
            <a:r>
              <a:rPr lang="en-US" altLang="zh-TW" b="1" dirty="0" smtClean="0"/>
              <a:t>–</a:t>
            </a:r>
            <a:r>
              <a:rPr lang="zh-TW" altLang="zh-HK" b="1" dirty="0" smtClean="0"/>
              <a:t> </a:t>
            </a:r>
            <a:r>
              <a:rPr lang="zh-TW" altLang="en-US" b="1" dirty="0" smtClean="0"/>
              <a:t>进</a:t>
            </a:r>
            <a:r>
              <a:rPr lang="zh-TW" altLang="zh-HK" b="1" dirty="0" smtClean="0"/>
              <a:t>阶</a:t>
            </a:r>
            <a:endParaRPr lang="zh-HK" altLang="en-US" b="1" dirty="0"/>
          </a:p>
        </p:txBody>
      </p:sp>
      <p:sp>
        <p:nvSpPr>
          <p:cNvPr id="6" name="Content Placeholder 5"/>
          <p:cNvSpPr>
            <a:spLocks noGrp="1"/>
          </p:cNvSpPr>
          <p:nvPr>
            <p:ph sz="half" idx="1"/>
          </p:nvPr>
        </p:nvSpPr>
        <p:spPr>
          <a:xfrm>
            <a:off x="407368" y="1844824"/>
            <a:ext cx="4937760" cy="4023360"/>
          </a:xfrm>
        </p:spPr>
        <p:txBody>
          <a:bodyPr>
            <a:normAutofit/>
          </a:bodyPr>
          <a:lstStyle/>
          <a:p>
            <a:pPr>
              <a:buFont typeface="Wingdings" panose="05000000000000000000" pitchFamily="2" charset="2"/>
              <a:buChar char="u"/>
            </a:pPr>
            <a:r>
              <a:rPr lang="zh-TW" altLang="zh-HK" sz="2400" b="1" dirty="0" smtClean="0"/>
              <a:t>热身动作</a:t>
            </a: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右手伸直置于胸前</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向左边水平摆动</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左手作辅助，用力向</a:t>
            </a:r>
            <a:r>
              <a:rPr lang="zh-TW" altLang="zh-HK" sz="2400" dirty="0" smtClean="0">
                <a:solidFill>
                  <a:srgbClr val="434343"/>
                </a:solidFill>
                <a:latin typeface="Arial" panose="020B0604020202020204" pitchFamily="34" charset="0"/>
                <a:ea typeface="Gungsuh"/>
                <a:cs typeface="Gungsuh"/>
              </a:rPr>
              <a:t>后</a:t>
            </a:r>
            <a:r>
              <a:rPr lang="zh-TW" altLang="zh-HK" sz="2400" dirty="0" smtClean="0">
                <a:latin typeface="Arial" panose="020B0604020202020204" pitchFamily="34" charset="0"/>
                <a:ea typeface="Gungsuh"/>
                <a:cs typeface="Gungsuh"/>
              </a:rPr>
              <a:t>施压</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身体跟随慢慢向左转</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重复以上动作8-10次</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274723" y="1845735"/>
            <a:ext cx="4937760" cy="4023360"/>
          </a:xfrm>
        </p:spPr>
        <p:txBody>
          <a:bodyPr>
            <a:normAutofit/>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将弹力带重叠并套于双手手腕</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手肘向前屈曲90度</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掌心向内</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挺胸收腹，肩</a:t>
            </a:r>
            <a:r>
              <a:rPr lang="zh-TW" altLang="zh-HK" sz="2400" dirty="0" smtClean="0">
                <a:latin typeface="Arial" panose="020B0604020202020204" pitchFamily="34" charset="0"/>
                <a:ea typeface="Gungsuh"/>
                <a:cs typeface="Gungsuh"/>
              </a:rPr>
              <a:t>部放松</a:t>
            </a:r>
            <a:r>
              <a:rPr lang="zh-TW" altLang="en-US" sz="1600" dirty="0" smtClean="0"/>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双脚微微屈曲，眼望前方</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锁紧手腕</a:t>
            </a:r>
            <a:endParaRPr lang="zh-TW" altLang="zh-HK" sz="1600" dirty="0">
              <a:latin typeface="Arial" panose="020B0604020202020204" pitchFamily="34" charset="0"/>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17</a:t>
            </a:fld>
            <a:endParaRPr lang="en-US" dirty="0"/>
          </a:p>
        </p:txBody>
      </p:sp>
      <p:pic>
        <p:nvPicPr>
          <p:cNvPr id="11" name="image125.png"/>
          <p:cNvPicPr/>
          <p:nvPr/>
        </p:nvPicPr>
        <p:blipFill>
          <a:blip r:embed="rId2"/>
          <a:srcRect l="16724" t="6739" r="16355" b="2999"/>
          <a:stretch>
            <a:fillRect/>
          </a:stretch>
        </p:blipFill>
        <p:spPr>
          <a:xfrm>
            <a:off x="4719933" y="1737360"/>
            <a:ext cx="1366764" cy="2501475"/>
          </a:xfrm>
          <a:prstGeom prst="rect">
            <a:avLst/>
          </a:prstGeom>
          <a:ln/>
        </p:spPr>
      </p:pic>
      <p:pic>
        <p:nvPicPr>
          <p:cNvPr id="12" name="image137.png"/>
          <p:cNvPicPr/>
          <p:nvPr/>
        </p:nvPicPr>
        <p:blipFill>
          <a:blip r:embed="rId3"/>
          <a:srcRect l="12892" t="5357" r="7941" b="4124"/>
          <a:stretch>
            <a:fillRect/>
          </a:stretch>
        </p:blipFill>
        <p:spPr>
          <a:xfrm>
            <a:off x="3743396" y="4238835"/>
            <a:ext cx="1476606" cy="2586075"/>
          </a:xfrm>
          <a:prstGeom prst="rect">
            <a:avLst/>
          </a:prstGeom>
          <a:ln/>
        </p:spPr>
      </p:pic>
      <p:pic>
        <p:nvPicPr>
          <p:cNvPr id="9" name="image147.png"/>
          <p:cNvPicPr/>
          <p:nvPr/>
        </p:nvPicPr>
        <p:blipFill>
          <a:blip r:embed="rId4"/>
          <a:srcRect/>
          <a:stretch>
            <a:fillRect/>
          </a:stretch>
        </p:blipFill>
        <p:spPr>
          <a:xfrm>
            <a:off x="10204280" y="3459997"/>
            <a:ext cx="1987720" cy="2423950"/>
          </a:xfrm>
          <a:prstGeom prst="rect">
            <a:avLst/>
          </a:prstGeom>
          <a:ln/>
        </p:spPr>
      </p:pic>
    </p:spTree>
    <p:extLst>
      <p:ext uri="{BB962C8B-B14F-4D97-AF65-F5344CB8AC3E}">
        <p14:creationId xmlns:p14="http://schemas.microsoft.com/office/powerpoint/2010/main" val="4053885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中</a:t>
            </a:r>
            <a:r>
              <a:rPr lang="zh-TW" altLang="zh-HK" b="1" dirty="0" smtClean="0"/>
              <a:t>三角</a:t>
            </a:r>
            <a:r>
              <a:rPr lang="zh-TW" altLang="zh-HK" b="1" dirty="0"/>
              <a:t>肌 </a:t>
            </a:r>
            <a:r>
              <a:rPr lang="en-US" altLang="zh-TW" b="1" dirty="0" smtClean="0"/>
              <a:t>–</a:t>
            </a:r>
            <a:r>
              <a:rPr lang="zh-TW" altLang="zh-HK" b="1" dirty="0" smtClean="0"/>
              <a:t> </a:t>
            </a:r>
            <a:r>
              <a:rPr lang="zh-TW" altLang="en-US" b="1" dirty="0" smtClean="0"/>
              <a:t>进</a:t>
            </a:r>
            <a:r>
              <a:rPr lang="zh-TW" altLang="zh-HK" b="1" dirty="0" smtClean="0"/>
              <a:t>阶</a:t>
            </a:r>
            <a:endParaRPr lang="zh-HK" altLang="en-US" b="1" dirty="0"/>
          </a:p>
        </p:txBody>
      </p:sp>
      <p:sp>
        <p:nvSpPr>
          <p:cNvPr id="6" name="Content Placeholder 5"/>
          <p:cNvSpPr>
            <a:spLocks noGrp="1"/>
          </p:cNvSpPr>
          <p:nvPr>
            <p:ph sz="half" idx="1"/>
          </p:nvPr>
        </p:nvSpPr>
        <p:spPr>
          <a:xfrm>
            <a:off x="717885" y="1843419"/>
            <a:ext cx="4937760" cy="4023360"/>
          </a:xfrm>
        </p:spPr>
        <p:txBody>
          <a:bodyPr/>
          <a:lstStyle/>
          <a:p>
            <a:pPr>
              <a:buFont typeface="Wingdings" panose="05000000000000000000" pitchFamily="2" charset="2"/>
              <a:buChar char="u"/>
            </a:pPr>
            <a:r>
              <a:rPr lang="zh-TW" altLang="zh-HK" sz="2400" b="1" dirty="0" smtClean="0"/>
              <a:t>动作过程</a:t>
            </a: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双手同时向外打开</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完成后慢慢返回至起始动作</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向外打开时呼气</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向内</a:t>
            </a:r>
            <a:r>
              <a:rPr lang="zh-TW" altLang="zh-HK" sz="2400" dirty="0" smtClean="0">
                <a:latin typeface="Arial" panose="020B0604020202020204" pitchFamily="34" charset="0"/>
                <a:cs typeface="新細明體" panose="02020500000000000000" pitchFamily="18" charset="-120"/>
              </a:rPr>
              <a:t>回臂</a:t>
            </a:r>
            <a:r>
              <a:rPr lang="zh-TW" altLang="zh-HK" sz="2400" dirty="0" smtClean="0">
                <a:latin typeface="Arial" panose="020B0604020202020204" pitchFamily="34" charset="0"/>
                <a:ea typeface="Gungsuh"/>
                <a:cs typeface="Gungsuh"/>
              </a:rPr>
              <a:t>时吸气</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重复以上动作10-15次</a:t>
            </a:r>
            <a:endParaRPr lang="zh-TW" altLang="zh-HK" sz="1600" dirty="0">
              <a:latin typeface="Arial" panose="020B0604020202020204" pitchFamily="34" charset="0"/>
            </a:endParaRP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05847" y="1843419"/>
            <a:ext cx="4937760" cy="4023360"/>
          </a:xfrm>
        </p:spPr>
        <p:txBody>
          <a:bodyPr/>
          <a:lstStyle/>
          <a:p>
            <a:pPr lvl="0">
              <a:buFont typeface="Wingdings" panose="05000000000000000000" pitchFamily="2" charset="2"/>
              <a:buChar char="u"/>
            </a:pPr>
            <a:r>
              <a:rPr lang="zh-TW" altLang="en-US" sz="2400" b="1" dirty="0" smtClean="0"/>
              <a:t>注意事项</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避免弯腰借力</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不要耸肩</a:t>
            </a:r>
            <a:endParaRPr lang="zh-TW" altLang="zh-HK" sz="1600" dirty="0">
              <a:latin typeface="Arial" panose="020B0604020202020204" pitchFamily="34" charset="0"/>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smtClean="0"/>
              <a:t>相关动作</a:t>
            </a:r>
          </a:p>
          <a:p>
            <a:pPr>
              <a:buFont typeface="Wingdings" panose="05000000000000000000" pitchFamily="2" charset="2"/>
              <a:buChar char="Ø"/>
            </a:pPr>
            <a:r>
              <a:rPr lang="zh-TW" altLang="en-US" sz="2400" dirty="0" smtClean="0"/>
              <a:t>蝶泳</a:t>
            </a:r>
            <a:r>
              <a:rPr lang="en-US" altLang="zh-TW" sz="2400" dirty="0"/>
              <a:t>(</a:t>
            </a:r>
            <a:r>
              <a:rPr lang="zh-TW" altLang="en-US" sz="2400" dirty="0"/>
              <a:t>提臂出水</a:t>
            </a:r>
            <a:r>
              <a:rPr lang="en-US" altLang="zh-TW" sz="2400" dirty="0" smtClean="0"/>
              <a:t>)</a:t>
            </a:r>
            <a:r>
              <a:rPr lang="zh-TW" altLang="en-US" sz="2400" dirty="0" smtClean="0"/>
              <a:t>、吊环</a:t>
            </a:r>
            <a:r>
              <a:rPr lang="en-US" altLang="zh-TW" sz="2400" dirty="0" smtClean="0"/>
              <a:t>(</a:t>
            </a:r>
            <a:r>
              <a:rPr lang="zh-TW" altLang="en-US" sz="2400" dirty="0" smtClean="0"/>
              <a:t>直臂直体</a:t>
            </a:r>
            <a:r>
              <a:rPr lang="en-US" altLang="zh-TW" sz="2400" dirty="0" smtClean="0"/>
              <a:t>)</a:t>
            </a:r>
            <a:endParaRPr lang="zh-HK" altLang="en-US" sz="2400" b="1"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18</a:t>
            </a:fld>
            <a:endParaRPr lang="en-US" dirty="0"/>
          </a:p>
        </p:txBody>
      </p:sp>
      <p:pic>
        <p:nvPicPr>
          <p:cNvPr id="9" name="image131.png"/>
          <p:cNvPicPr/>
          <p:nvPr/>
        </p:nvPicPr>
        <p:blipFill>
          <a:blip r:embed="rId2"/>
          <a:srcRect/>
          <a:stretch>
            <a:fillRect/>
          </a:stretch>
        </p:blipFill>
        <p:spPr>
          <a:xfrm>
            <a:off x="4251157" y="4022090"/>
            <a:ext cx="2209800" cy="2835910"/>
          </a:xfrm>
          <a:prstGeom prst="rect">
            <a:avLst/>
          </a:prstGeom>
          <a:ln/>
        </p:spPr>
      </p:pic>
    </p:spTree>
    <p:extLst>
      <p:ext uri="{BB962C8B-B14F-4D97-AF65-F5344CB8AC3E}">
        <p14:creationId xmlns:p14="http://schemas.microsoft.com/office/powerpoint/2010/main" val="2529319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后</a:t>
            </a:r>
            <a:r>
              <a:rPr lang="zh-TW" altLang="zh-HK" b="1" dirty="0" smtClean="0"/>
              <a:t>三角肌 - 初阶</a:t>
            </a:r>
            <a:endParaRPr lang="zh-HK" altLang="en-US" b="1" dirty="0"/>
          </a:p>
        </p:txBody>
      </p:sp>
      <p:sp>
        <p:nvSpPr>
          <p:cNvPr id="6" name="Content Placeholder 5"/>
          <p:cNvSpPr>
            <a:spLocks noGrp="1"/>
          </p:cNvSpPr>
          <p:nvPr>
            <p:ph sz="half" idx="1"/>
          </p:nvPr>
        </p:nvSpPr>
        <p:spPr>
          <a:xfrm>
            <a:off x="191344" y="1844824"/>
            <a:ext cx="4937760" cy="4023360"/>
          </a:xfrm>
        </p:spPr>
        <p:txBody>
          <a:bodyPr>
            <a:normAutofit/>
          </a:bodyPr>
          <a:lstStyle/>
          <a:p>
            <a:pPr>
              <a:buFont typeface="Wingdings" panose="05000000000000000000" pitchFamily="2" charset="2"/>
              <a:buChar char="u"/>
            </a:pPr>
            <a:r>
              <a:rPr lang="zh-TW" altLang="zh-HK" sz="2400" b="1" dirty="0" smtClean="0"/>
              <a:t>热身动作</a:t>
            </a:r>
          </a:p>
          <a:p>
            <a:pPr marL="342900" lvl="0" indent="-342900">
              <a:lnSpc>
                <a:spcPct val="115000"/>
              </a:lnSpc>
              <a:spcAft>
                <a:spcPts val="0"/>
              </a:spcAft>
              <a:buFont typeface="Arial"/>
              <a:buChar char="●"/>
            </a:pPr>
            <a:r>
              <a:rPr lang="zh-TW" altLang="zh-HK" sz="2400" dirty="0" smtClean="0">
                <a:latin typeface="Arial"/>
                <a:ea typeface="Gungsuh"/>
                <a:cs typeface="Gungsuh"/>
              </a:rPr>
              <a:t>手伸直放于下巴位置</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向左上方摆动</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左手作辅助，用力向后施压</a:t>
            </a:r>
            <a:r>
              <a:rPr lang="zh-TW" altLang="en-US" sz="1600" dirty="0" smtClean="0"/>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身体跟随慢慢向左转</a:t>
            </a:r>
            <a:endParaRPr lang="zh-TW" altLang="zh-HK" sz="1600" dirty="0">
              <a:latin typeface="Arial"/>
            </a:endParaRPr>
          </a:p>
          <a:p>
            <a:pPr marL="342900" lvl="0" indent="-342900">
              <a:lnSpc>
                <a:spcPct val="115000"/>
              </a:lnSpc>
              <a:spcAft>
                <a:spcPts val="1000"/>
              </a:spcAft>
              <a:buFont typeface="Arial"/>
              <a:buChar char="●"/>
            </a:pPr>
            <a:r>
              <a:rPr lang="zh-TW" altLang="zh-HK" sz="2400" dirty="0" smtClean="0">
                <a:latin typeface="Arial"/>
                <a:ea typeface="Gungsuh"/>
                <a:cs typeface="Gungsuh"/>
              </a:rPr>
              <a:t>重复以上动作8-10次</a:t>
            </a:r>
            <a:endParaRPr lang="zh-TW" altLang="zh-HK" sz="1600" dirty="0">
              <a:latin typeface="Arial"/>
            </a:endParaRPr>
          </a:p>
          <a:p>
            <a:endParaRPr lang="zh-HK" altLang="en-US" dirty="0"/>
          </a:p>
        </p:txBody>
      </p:sp>
      <p:sp>
        <p:nvSpPr>
          <p:cNvPr id="7" name="Content Placeholder 6"/>
          <p:cNvSpPr>
            <a:spLocks noGrp="1"/>
          </p:cNvSpPr>
          <p:nvPr>
            <p:ph sz="half" idx="2"/>
          </p:nvPr>
        </p:nvSpPr>
        <p:spPr>
          <a:xfrm>
            <a:off x="6207443" y="2150745"/>
            <a:ext cx="4937760" cy="4023360"/>
          </a:xfrm>
        </p:spPr>
        <p:txBody>
          <a:bodyPr>
            <a:normAutofit/>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a:buChar char="●"/>
            </a:pPr>
            <a:r>
              <a:rPr lang="zh-TW" altLang="zh-HK" sz="2400" dirty="0" smtClean="0">
                <a:latin typeface="Arial"/>
                <a:ea typeface="Gungsuh"/>
                <a:cs typeface="Gungsuh"/>
              </a:rPr>
              <a:t>双手握弹力带两端并围绕在掌心</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双手向前伸，双手与肩同阔</a:t>
            </a:r>
            <a:r>
              <a:rPr lang="zh-TW" altLang="en-US" sz="1600" dirty="0" smtClean="0"/>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手肘保持微曲，掌心</a:t>
            </a:r>
            <a:r>
              <a:rPr lang="zh-TW" altLang="zh-HK" sz="2400" dirty="0" smtClean="0">
                <a:latin typeface="Arial"/>
                <a:ea typeface="Gungsuh"/>
                <a:cs typeface="Gungsuh"/>
              </a:rPr>
              <a:t>向下</a:t>
            </a:r>
            <a:r>
              <a:rPr lang="zh-TW" altLang="en-US" sz="1600" dirty="0"/>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挺胸收腹，肩</a:t>
            </a:r>
            <a:r>
              <a:rPr lang="zh-TW" altLang="zh-HK" sz="2400" dirty="0" smtClean="0">
                <a:latin typeface="Arial"/>
                <a:ea typeface="Gungsuh"/>
                <a:cs typeface="Gungsuh"/>
              </a:rPr>
              <a:t>部放松</a:t>
            </a:r>
            <a:r>
              <a:rPr lang="zh-TW" altLang="en-US" sz="1600" dirty="0" smtClean="0"/>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双脚微微屈曲，眼望前方</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1000"/>
              </a:spcAft>
              <a:buFont typeface="Arial"/>
              <a:buChar char="●"/>
            </a:pPr>
            <a:r>
              <a:rPr lang="zh-TW" altLang="zh-HK" sz="2400" dirty="0" smtClean="0">
                <a:latin typeface="Arial"/>
                <a:ea typeface="Gungsuh"/>
                <a:cs typeface="Gungsuh"/>
              </a:rPr>
              <a:t>锁紧手腕</a:t>
            </a:r>
            <a:endParaRPr lang="zh-TW" altLang="zh-HK" sz="1600" dirty="0">
              <a:latin typeface="Arial"/>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19</a:t>
            </a:fld>
            <a:endParaRPr lang="en-US" dirty="0"/>
          </a:p>
        </p:txBody>
      </p:sp>
      <p:pic>
        <p:nvPicPr>
          <p:cNvPr id="9" name="image138.png"/>
          <p:cNvPicPr/>
          <p:nvPr/>
        </p:nvPicPr>
        <p:blipFill>
          <a:blip r:embed="rId2"/>
          <a:srcRect l="15190" t="5041" r="15369" b="8424"/>
          <a:stretch>
            <a:fillRect/>
          </a:stretch>
        </p:blipFill>
        <p:spPr>
          <a:xfrm>
            <a:off x="4765358" y="1746551"/>
            <a:ext cx="1442085" cy="2691130"/>
          </a:xfrm>
          <a:prstGeom prst="rect">
            <a:avLst/>
          </a:prstGeom>
          <a:ln/>
        </p:spPr>
      </p:pic>
      <p:pic>
        <p:nvPicPr>
          <p:cNvPr id="10" name="image31.png"/>
          <p:cNvPicPr/>
          <p:nvPr/>
        </p:nvPicPr>
        <p:blipFill>
          <a:blip r:embed="rId3"/>
          <a:srcRect l="23402" r="17244" b="5056"/>
          <a:stretch>
            <a:fillRect/>
          </a:stretch>
        </p:blipFill>
        <p:spPr>
          <a:xfrm>
            <a:off x="3356693" y="4162425"/>
            <a:ext cx="1532255" cy="2695575"/>
          </a:xfrm>
          <a:prstGeom prst="rect">
            <a:avLst/>
          </a:prstGeom>
          <a:ln/>
        </p:spPr>
      </p:pic>
      <p:pic>
        <p:nvPicPr>
          <p:cNvPr id="14" name="image151.png"/>
          <p:cNvPicPr/>
          <p:nvPr/>
        </p:nvPicPr>
        <p:blipFill>
          <a:blip r:embed="rId4"/>
          <a:srcRect/>
          <a:stretch>
            <a:fillRect/>
          </a:stretch>
        </p:blipFill>
        <p:spPr>
          <a:xfrm>
            <a:off x="10006264" y="144378"/>
            <a:ext cx="2013284" cy="2458753"/>
          </a:xfrm>
          <a:prstGeom prst="rect">
            <a:avLst/>
          </a:prstGeom>
          <a:ln/>
        </p:spPr>
      </p:pic>
    </p:spTree>
    <p:extLst>
      <p:ext uri="{BB962C8B-B14F-4D97-AF65-F5344CB8AC3E}">
        <p14:creationId xmlns:p14="http://schemas.microsoft.com/office/powerpoint/2010/main" val="2203637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3" descr="A close up of a logo&#10;&#10;Description automatically generated">
            <a:extLst>
              <a:ext uri="{FF2B5EF4-FFF2-40B4-BE49-F238E27FC236}">
                <a16:creationId xmlns:a16="http://schemas.microsoft.com/office/drawing/2014/main" id="{8984B600-75B6-480B-A0D9-BC21549F8A2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98208" y="33367"/>
            <a:ext cx="1901657" cy="1901657"/>
          </a:xfrm>
          <a:prstGeom prst="rect">
            <a:avLst/>
          </a:prstGeom>
        </p:spPr>
      </p:pic>
      <p:sp>
        <p:nvSpPr>
          <p:cNvPr id="3" name="內容版面配置區 2"/>
          <p:cNvSpPr>
            <a:spLocks noGrp="1"/>
          </p:cNvSpPr>
          <p:nvPr>
            <p:ph sz="quarter" idx="13"/>
          </p:nvPr>
        </p:nvSpPr>
        <p:spPr>
          <a:xfrm>
            <a:off x="715672" y="1830785"/>
            <a:ext cx="10692964" cy="4254155"/>
          </a:xfrm>
        </p:spPr>
        <p:txBody>
          <a:bodyPr>
            <a:noAutofit/>
          </a:bodyPr>
          <a:lstStyle/>
          <a:p>
            <a:pPr>
              <a:buFont typeface="Wingdings" panose="05000000000000000000" pitchFamily="2" charset="2"/>
              <a:buChar char="l"/>
            </a:pPr>
            <a:r>
              <a:rPr lang="en-US" altLang="zh-TW" sz="2800" dirty="0"/>
              <a:t>	</a:t>
            </a:r>
            <a:r>
              <a:rPr lang="zh-TW" altLang="zh-HK" sz="2800" dirty="0" smtClean="0"/>
              <a:t>协助学生建立活跃及健康的生活方式是</a:t>
            </a:r>
            <a:r>
              <a:rPr lang="zh-HK" altLang="zh-HK" sz="2800" dirty="0" smtClean="0"/>
              <a:t>中小</a:t>
            </a:r>
            <a:r>
              <a:rPr lang="zh-TW" altLang="zh-HK" sz="2800" dirty="0" smtClean="0"/>
              <a:t>学七</a:t>
            </a:r>
            <a:r>
              <a:rPr lang="zh-HK" altLang="zh-HK" sz="2800" dirty="0" smtClean="0"/>
              <a:t>个学习</a:t>
            </a:r>
            <a:r>
              <a:rPr lang="zh-TW" altLang="zh-HK" sz="2800" dirty="0" smtClean="0"/>
              <a:t>宗旨</a:t>
            </a:r>
            <a:r>
              <a:rPr lang="zh-TW" altLang="zh-HK" sz="2800" dirty="0" smtClean="0"/>
              <a:t>之</a:t>
            </a:r>
            <a:r>
              <a:rPr lang="en-US" altLang="zh-TW" sz="2800" dirty="0" smtClean="0"/>
              <a:t>	</a:t>
            </a:r>
            <a:r>
              <a:rPr lang="zh-TW" altLang="zh-HK" sz="2800" dirty="0" smtClean="0"/>
              <a:t>一</a:t>
            </a:r>
            <a:r>
              <a:rPr lang="zh-TW" altLang="zh-HK" sz="2800" dirty="0"/>
              <a:t>，</a:t>
            </a:r>
            <a:r>
              <a:rPr lang="zh-HK" altLang="zh-HK" sz="2800" dirty="0" smtClean="0"/>
              <a:t>有</a:t>
            </a:r>
            <a:r>
              <a:rPr lang="zh-TW" altLang="zh-HK" sz="2800" dirty="0" smtClean="0"/>
              <a:t>关</a:t>
            </a:r>
            <a:r>
              <a:rPr lang="zh-HK" altLang="zh-HK" sz="2800" dirty="0" smtClean="0"/>
              <a:t>的学与教内</a:t>
            </a:r>
            <a:r>
              <a:rPr lang="zh-TW" altLang="zh-HK" sz="2800" dirty="0" smtClean="0"/>
              <a:t>容</a:t>
            </a:r>
            <a:r>
              <a:rPr lang="zh-HK" altLang="zh-HK" sz="2800" dirty="0" smtClean="0"/>
              <a:t>属体育课堂学习的</a:t>
            </a:r>
            <a:r>
              <a:rPr lang="zh-HK" altLang="zh-HK" sz="2800" dirty="0"/>
              <a:t>延伸部分</a:t>
            </a:r>
            <a:r>
              <a:rPr lang="zh-TW" altLang="zh-HK" sz="2800" dirty="0" smtClean="0"/>
              <a:t>，</a:t>
            </a:r>
            <a:r>
              <a:rPr lang="zh-HK" altLang="zh-HK" sz="2800" dirty="0" smtClean="0"/>
              <a:t>适合初中</a:t>
            </a:r>
            <a:r>
              <a:rPr lang="en-US" altLang="zh-HK" sz="2800" dirty="0" smtClean="0"/>
              <a:t>	</a:t>
            </a:r>
            <a:r>
              <a:rPr lang="zh-HK" altLang="zh-HK" sz="2800" dirty="0" smtClean="0"/>
              <a:t>以上的同学参</a:t>
            </a:r>
            <a:r>
              <a:rPr lang="zh-TW" altLang="zh-HK" sz="2800" dirty="0" smtClean="0"/>
              <a:t>与。</a:t>
            </a:r>
            <a:endParaRPr lang="en-US" altLang="zh-TW" sz="2800" dirty="0"/>
          </a:p>
          <a:p>
            <a:pPr>
              <a:buFont typeface="Wingdings" panose="05000000000000000000" pitchFamily="2" charset="2"/>
              <a:buChar char="l"/>
            </a:pPr>
            <a:r>
              <a:rPr lang="en-US" altLang="zh-HK" sz="2800" dirty="0"/>
              <a:t>	</a:t>
            </a:r>
            <a:r>
              <a:rPr lang="zh-HK" altLang="zh-HK" sz="2800" dirty="0"/>
              <a:t>配</a:t>
            </a:r>
            <a:r>
              <a:rPr lang="zh-TW" altLang="zh-HK" sz="2800" dirty="0" smtClean="0"/>
              <a:t>合</a:t>
            </a:r>
            <a:r>
              <a:rPr lang="zh-HK" altLang="zh-HK" sz="2800" dirty="0" smtClean="0"/>
              <a:t>「跃</a:t>
            </a:r>
            <a:r>
              <a:rPr lang="zh-TW" altLang="zh-HK" sz="2800" dirty="0" smtClean="0"/>
              <a:t>动</a:t>
            </a:r>
            <a:r>
              <a:rPr lang="zh-HK" altLang="zh-HK" sz="2800" dirty="0" smtClean="0"/>
              <a:t>校</a:t>
            </a:r>
            <a:r>
              <a:rPr lang="zh-TW" altLang="zh-HK" sz="2800" dirty="0" smtClean="0"/>
              <a:t>园</a:t>
            </a:r>
            <a:r>
              <a:rPr lang="en-US" altLang="zh-HK" sz="2800" dirty="0" smtClean="0"/>
              <a:t>  </a:t>
            </a:r>
            <a:r>
              <a:rPr lang="zh-HK" altLang="zh-HK" sz="2800" dirty="0" smtClean="0"/>
              <a:t>活力人生」计</a:t>
            </a:r>
            <a:r>
              <a:rPr lang="zh-TW" altLang="zh-HK" sz="2800" dirty="0" smtClean="0"/>
              <a:t>划</a:t>
            </a:r>
            <a:r>
              <a:rPr lang="zh-HK" altLang="zh-HK" sz="2800" dirty="0" smtClean="0"/>
              <a:t>的发</a:t>
            </a:r>
            <a:r>
              <a:rPr lang="zh-TW" altLang="zh-HK" sz="2800" dirty="0" smtClean="0"/>
              <a:t>展，</a:t>
            </a:r>
            <a:r>
              <a:rPr lang="zh-HK" altLang="zh-HK" sz="2800" dirty="0" smtClean="0"/>
              <a:t>同学可</a:t>
            </a:r>
            <a:r>
              <a:rPr lang="zh-TW" altLang="zh-HK" sz="2800" dirty="0" smtClean="0"/>
              <a:t>以</a:t>
            </a:r>
            <a:r>
              <a:rPr lang="zh-HK" altLang="zh-HK" sz="2800" dirty="0" smtClean="0"/>
              <a:t>透</a:t>
            </a:r>
            <a:r>
              <a:rPr lang="zh-TW" altLang="zh-HK" sz="2800" dirty="0" smtClean="0"/>
              <a:t>过</a:t>
            </a:r>
            <a:r>
              <a:rPr lang="zh-HK" altLang="zh-HK" sz="2800" dirty="0" smtClean="0"/>
              <a:t>参</a:t>
            </a:r>
            <a:r>
              <a:rPr lang="zh-TW" altLang="zh-HK" sz="2800" dirty="0" smtClean="0"/>
              <a:t>与</a:t>
            </a:r>
            <a:r>
              <a:rPr lang="zh-HK" altLang="zh-HK" sz="2800" dirty="0" smtClean="0"/>
              <a:t>多</a:t>
            </a:r>
            <a:r>
              <a:rPr lang="en-US" altLang="zh-HK" sz="2800" dirty="0" smtClean="0"/>
              <a:t>	</a:t>
            </a:r>
            <a:r>
              <a:rPr lang="zh-TW" altLang="zh-HK" sz="2800" dirty="0" smtClean="0"/>
              <a:t>元</a:t>
            </a:r>
            <a:r>
              <a:rPr lang="zh-TW" altLang="zh-HK" sz="2800" dirty="0" smtClean="0"/>
              <a:t>化</a:t>
            </a:r>
            <a:r>
              <a:rPr lang="zh-HK" altLang="zh-HK" sz="2800" dirty="0" smtClean="0"/>
              <a:t>的体能活</a:t>
            </a:r>
            <a:r>
              <a:rPr lang="zh-TW" altLang="zh-HK" sz="2800" dirty="0" smtClean="0"/>
              <a:t>动，</a:t>
            </a:r>
            <a:r>
              <a:rPr lang="zh-HK" altLang="zh-HK" sz="2800" dirty="0"/>
              <a:t>保持</a:t>
            </a:r>
            <a:r>
              <a:rPr lang="zh-HK" altLang="zh-HK" sz="2800" dirty="0" smtClean="0"/>
              <a:t>健</a:t>
            </a:r>
            <a:r>
              <a:rPr lang="zh-TW" altLang="zh-HK" sz="2800" dirty="0" smtClean="0"/>
              <a:t>康</a:t>
            </a:r>
            <a:r>
              <a:rPr lang="zh-HK" altLang="zh-HK" sz="2800" dirty="0" smtClean="0"/>
              <a:t>体魄</a:t>
            </a:r>
            <a:r>
              <a:rPr lang="zh-TW" altLang="zh-HK" sz="2800" dirty="0" smtClean="0"/>
              <a:t>，培养正面的价值观和态度。</a:t>
            </a:r>
            <a:endParaRPr lang="en-US" altLang="zh-TW" sz="2800" dirty="0"/>
          </a:p>
          <a:p>
            <a:pPr>
              <a:buFont typeface="Wingdings" panose="05000000000000000000" pitchFamily="2" charset="2"/>
              <a:buChar char="l"/>
            </a:pPr>
            <a:r>
              <a:rPr lang="en-US" altLang="zh-HK" sz="2800" dirty="0"/>
              <a:t>	</a:t>
            </a:r>
            <a:r>
              <a:rPr lang="zh-HK" altLang="zh-HK" sz="2800" dirty="0" smtClean="0"/>
              <a:t>同学亦可邀</a:t>
            </a:r>
            <a:r>
              <a:rPr lang="zh-TW" altLang="zh-HK" sz="2800" dirty="0" smtClean="0"/>
              <a:t>请家长</a:t>
            </a:r>
            <a:r>
              <a:rPr lang="zh-HK" altLang="zh-HK" sz="2800" dirty="0" smtClean="0"/>
              <a:t>一同参</a:t>
            </a:r>
            <a:r>
              <a:rPr lang="zh-TW" altLang="zh-HK" sz="2800" dirty="0" smtClean="0"/>
              <a:t>与，</a:t>
            </a:r>
            <a:r>
              <a:rPr lang="zh-HK" altLang="zh-HK" sz="2800" dirty="0" smtClean="0"/>
              <a:t>共同</a:t>
            </a:r>
            <a:r>
              <a:rPr lang="zh-TW" altLang="zh-HK" sz="2800" dirty="0" smtClean="0"/>
              <a:t>建立恒常运动的习惯。</a:t>
            </a:r>
            <a:endParaRPr lang="zh-TW" altLang="zh-HK" sz="2800" dirty="0"/>
          </a:p>
        </p:txBody>
      </p:sp>
      <p:sp>
        <p:nvSpPr>
          <p:cNvPr id="6" name="投影片編號版面配置區 5"/>
          <p:cNvSpPr>
            <a:spLocks noGrp="1"/>
          </p:cNvSpPr>
          <p:nvPr>
            <p:ph type="sldNum" sz="quarter" idx="12"/>
          </p:nvPr>
        </p:nvSpPr>
        <p:spPr/>
        <p:txBody>
          <a:bodyPr/>
          <a:lstStyle/>
          <a:p>
            <a:fld id="{6D22F896-40B5-4ADD-8801-0D06FADFA095}" type="slidenum">
              <a:rPr lang="en-US" smtClean="0"/>
              <a:t>2</a:t>
            </a:fld>
            <a:endParaRPr lang="en-US" dirty="0"/>
          </a:p>
        </p:txBody>
      </p:sp>
      <p:sp>
        <p:nvSpPr>
          <p:cNvPr id="8" name="標題 1"/>
          <p:cNvSpPr>
            <a:spLocks noGrp="1"/>
          </p:cNvSpPr>
          <p:nvPr>
            <p:ph type="title"/>
          </p:nvPr>
        </p:nvSpPr>
        <p:spPr>
          <a:xfrm>
            <a:off x="715671" y="408214"/>
            <a:ext cx="10364835" cy="1151965"/>
          </a:xfrm>
        </p:spPr>
        <p:txBody>
          <a:bodyPr/>
          <a:lstStyle/>
          <a:p>
            <a:r>
              <a:rPr lang="zh-TW" altLang="en-US" b="1" dirty="0">
                <a:solidFill>
                  <a:schemeClr val="tx1">
                    <a:lumMod val="85000"/>
                    <a:lumOff val="15000"/>
                  </a:schemeClr>
                </a:solidFill>
              </a:rPr>
              <a:t>前言</a:t>
            </a:r>
            <a:endParaRPr lang="en-US" b="1" dirty="0">
              <a:solidFill>
                <a:schemeClr val="tx1">
                  <a:lumMod val="85000"/>
                  <a:lumOff val="15000"/>
                </a:schemeClr>
              </a:solidFill>
            </a:endParaRPr>
          </a:p>
        </p:txBody>
      </p:sp>
    </p:spTree>
    <p:extLst>
      <p:ext uri="{BB962C8B-B14F-4D97-AF65-F5344CB8AC3E}">
        <p14:creationId xmlns:p14="http://schemas.microsoft.com/office/powerpoint/2010/main" val="4243166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后</a:t>
            </a:r>
            <a:r>
              <a:rPr lang="zh-TW" altLang="zh-HK" b="1" dirty="0" smtClean="0"/>
              <a:t>三角肌 - 初阶</a:t>
            </a:r>
            <a:endParaRPr lang="zh-HK" altLang="en-US" b="1" dirty="0"/>
          </a:p>
        </p:txBody>
      </p:sp>
      <p:sp>
        <p:nvSpPr>
          <p:cNvPr id="6" name="Content Placeholder 5"/>
          <p:cNvSpPr>
            <a:spLocks noGrp="1"/>
          </p:cNvSpPr>
          <p:nvPr>
            <p:ph sz="half" idx="1"/>
          </p:nvPr>
        </p:nvSpPr>
        <p:spPr>
          <a:xfrm>
            <a:off x="407368" y="1844824"/>
            <a:ext cx="4937760" cy="4023360"/>
          </a:xfrm>
        </p:spPr>
        <p:txBody>
          <a:bodyPr/>
          <a:lstStyle/>
          <a:p>
            <a:pPr>
              <a:buFont typeface="Wingdings" panose="05000000000000000000" pitchFamily="2" charset="2"/>
              <a:buChar char="u"/>
            </a:pPr>
            <a:r>
              <a:rPr lang="zh-TW" altLang="zh-HK" sz="2400" b="1" dirty="0" smtClean="0"/>
              <a:t>动作过程</a:t>
            </a:r>
          </a:p>
          <a:p>
            <a:pPr fontAlgn="base">
              <a:buFont typeface="Wingdings" panose="05000000000000000000" pitchFamily="2" charset="2"/>
              <a:buChar char="Ø"/>
            </a:pPr>
            <a:r>
              <a:rPr lang="zh-TW" altLang="en-US" sz="2400" dirty="0" smtClean="0"/>
              <a:t>双手直臂向外打开</a:t>
            </a:r>
          </a:p>
          <a:p>
            <a:pPr fontAlgn="base">
              <a:buFont typeface="Wingdings" panose="05000000000000000000" pitchFamily="2" charset="2"/>
              <a:buChar char="Ø"/>
            </a:pPr>
            <a:r>
              <a:rPr lang="zh-TW" altLang="en-US" sz="2400" dirty="0" smtClean="0"/>
              <a:t>完成后慢慢返回至起始动作</a:t>
            </a:r>
          </a:p>
          <a:p>
            <a:pPr fontAlgn="base">
              <a:buFont typeface="Wingdings" panose="05000000000000000000" pitchFamily="2" charset="2"/>
              <a:buChar char="Ø"/>
            </a:pPr>
            <a:r>
              <a:rPr lang="zh-TW" altLang="en-US" sz="2400" dirty="0" smtClean="0"/>
              <a:t>向外打开时呼气</a:t>
            </a:r>
          </a:p>
          <a:p>
            <a:pPr fontAlgn="base">
              <a:buFont typeface="Wingdings" panose="05000000000000000000" pitchFamily="2" charset="2"/>
              <a:buChar char="Ø"/>
            </a:pPr>
            <a:r>
              <a:rPr lang="zh-TW" altLang="en-US" sz="2400" dirty="0" smtClean="0"/>
              <a:t>向内回臂时吸气</a:t>
            </a:r>
          </a:p>
          <a:p>
            <a:pPr fontAlgn="base">
              <a:buFont typeface="Wingdings" panose="05000000000000000000" pitchFamily="2" charset="2"/>
              <a:buChar char="Ø"/>
            </a:pPr>
            <a:r>
              <a:rPr lang="zh-TW" altLang="en-US" sz="2400" dirty="0" smtClean="0"/>
              <a:t>重复以上动作</a:t>
            </a:r>
            <a:r>
              <a:rPr lang="en-US" altLang="zh-TW" sz="2400" dirty="0" smtClean="0"/>
              <a:t>10-15</a:t>
            </a:r>
            <a:r>
              <a:rPr lang="zh-TW" altLang="en-US" sz="2400" dirty="0"/>
              <a:t>次</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05847" y="1843419"/>
            <a:ext cx="4937760" cy="4023360"/>
          </a:xfrm>
        </p:spPr>
        <p:txBody>
          <a:bodyPr/>
          <a:lstStyle/>
          <a:p>
            <a:pPr lvl="0">
              <a:buFont typeface="Wingdings" panose="05000000000000000000" pitchFamily="2" charset="2"/>
              <a:buChar char="u"/>
            </a:pPr>
            <a:r>
              <a:rPr lang="zh-TW" altLang="en-US" sz="2400" b="1" dirty="0" smtClean="0"/>
              <a:t>注意事项</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避免弯腰借力</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注意手肘角度不变</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手腕位置与胸同高</a:t>
            </a: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smtClean="0"/>
              <a:t>相关动作</a:t>
            </a:r>
          </a:p>
          <a:p>
            <a:pPr>
              <a:buFont typeface="Wingdings" panose="05000000000000000000" pitchFamily="2" charset="2"/>
              <a:buChar char="Ø"/>
            </a:pPr>
            <a:r>
              <a:rPr lang="zh-TW" altLang="en-US" sz="2400" dirty="0" smtClean="0"/>
              <a:t>射箭</a:t>
            </a:r>
            <a:r>
              <a:rPr lang="en-US" altLang="zh-TW" sz="2400" dirty="0" smtClean="0"/>
              <a:t>(</a:t>
            </a:r>
            <a:r>
              <a:rPr lang="zh-TW" altLang="en-US" sz="2400" dirty="0" smtClean="0"/>
              <a:t>开弓</a:t>
            </a:r>
            <a:r>
              <a:rPr lang="en-US" altLang="zh-TW" sz="2400" dirty="0" smtClean="0"/>
              <a:t>)</a:t>
            </a:r>
            <a:r>
              <a:rPr lang="zh-TW" altLang="en-US" sz="2400" dirty="0" smtClean="0"/>
              <a:t>、铁饼</a:t>
            </a:r>
            <a:r>
              <a:rPr lang="en-US" altLang="zh-TW" sz="2400" dirty="0" smtClean="0"/>
              <a:t>(</a:t>
            </a:r>
            <a:r>
              <a:rPr lang="zh-TW" altLang="en-US" sz="2400" dirty="0" smtClean="0"/>
              <a:t>后摆</a:t>
            </a:r>
            <a:r>
              <a:rPr lang="en-US" altLang="zh-TW" sz="2400" dirty="0" smtClean="0"/>
              <a:t>)</a:t>
            </a:r>
            <a:endParaRPr lang="zh-HK" altLang="en-US" sz="2400" b="1"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20</a:t>
            </a:fld>
            <a:endParaRPr lang="en-US" dirty="0"/>
          </a:p>
        </p:txBody>
      </p:sp>
      <p:pic>
        <p:nvPicPr>
          <p:cNvPr id="9" name="image149.png"/>
          <p:cNvPicPr/>
          <p:nvPr/>
        </p:nvPicPr>
        <p:blipFill>
          <a:blip r:embed="rId2"/>
          <a:srcRect/>
          <a:stretch>
            <a:fillRect/>
          </a:stretch>
        </p:blipFill>
        <p:spPr>
          <a:xfrm>
            <a:off x="3609474" y="3546492"/>
            <a:ext cx="2505075" cy="2877185"/>
          </a:xfrm>
          <a:prstGeom prst="rect">
            <a:avLst/>
          </a:prstGeom>
          <a:ln/>
        </p:spPr>
      </p:pic>
    </p:spTree>
    <p:extLst>
      <p:ext uri="{BB962C8B-B14F-4D97-AF65-F5344CB8AC3E}">
        <p14:creationId xmlns:p14="http://schemas.microsoft.com/office/powerpoint/2010/main" val="2807077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后</a:t>
            </a:r>
            <a:r>
              <a:rPr lang="zh-TW" altLang="zh-HK" b="1" dirty="0" smtClean="0"/>
              <a:t>三角</a:t>
            </a:r>
            <a:r>
              <a:rPr lang="zh-TW" altLang="zh-HK" b="1" dirty="0"/>
              <a:t>肌 </a:t>
            </a:r>
            <a:r>
              <a:rPr lang="en-US" altLang="zh-TW" b="1" dirty="0" smtClean="0"/>
              <a:t>–</a:t>
            </a:r>
            <a:r>
              <a:rPr lang="zh-TW" altLang="zh-HK" b="1" dirty="0" smtClean="0"/>
              <a:t> </a:t>
            </a:r>
            <a:r>
              <a:rPr lang="zh-TW" altLang="en-US" b="1" dirty="0" smtClean="0"/>
              <a:t>进</a:t>
            </a:r>
            <a:r>
              <a:rPr lang="zh-TW" altLang="zh-HK" b="1" dirty="0" smtClean="0"/>
              <a:t>阶</a:t>
            </a:r>
            <a:endParaRPr lang="zh-HK" altLang="en-US" b="1" dirty="0"/>
          </a:p>
        </p:txBody>
      </p:sp>
      <p:sp>
        <p:nvSpPr>
          <p:cNvPr id="6" name="Content Placeholder 5"/>
          <p:cNvSpPr>
            <a:spLocks noGrp="1"/>
          </p:cNvSpPr>
          <p:nvPr>
            <p:ph sz="half" idx="1"/>
          </p:nvPr>
        </p:nvSpPr>
        <p:spPr>
          <a:xfrm>
            <a:off x="191344" y="1844824"/>
            <a:ext cx="4937760" cy="4023360"/>
          </a:xfrm>
        </p:spPr>
        <p:txBody>
          <a:bodyPr>
            <a:normAutofit fontScale="92500" lnSpcReduction="10000"/>
          </a:bodyPr>
          <a:lstStyle/>
          <a:p>
            <a:pPr>
              <a:buFont typeface="Wingdings" panose="05000000000000000000" pitchFamily="2" charset="2"/>
              <a:buChar char="u"/>
            </a:pPr>
            <a:r>
              <a:rPr lang="zh-TW" altLang="zh-HK" sz="2400" b="1" dirty="0" smtClean="0"/>
              <a:t>热身动作</a:t>
            </a:r>
          </a:p>
          <a:p>
            <a:pPr marL="342900" lvl="0" indent="-342900">
              <a:lnSpc>
                <a:spcPct val="115000"/>
              </a:lnSpc>
              <a:spcAft>
                <a:spcPts val="0"/>
              </a:spcAft>
              <a:buFont typeface="Arial"/>
              <a:buChar char="●"/>
            </a:pPr>
            <a:r>
              <a:rPr lang="zh-TW" altLang="zh-HK" sz="2400" dirty="0" smtClean="0">
                <a:latin typeface="Arial"/>
                <a:ea typeface="Gungsuh"/>
                <a:cs typeface="Gungsuh"/>
              </a:rPr>
              <a:t>手伸直放于下巴位置</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向左上方摆动</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左手作辅助，用力向后施压</a:t>
            </a:r>
            <a:r>
              <a:rPr lang="zh-TW" altLang="en-US" sz="1600" dirty="0" smtClean="0"/>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身体跟随慢慢向左转</a:t>
            </a:r>
            <a:endParaRPr lang="zh-TW" altLang="zh-HK" sz="1600" dirty="0">
              <a:latin typeface="Arial"/>
            </a:endParaRPr>
          </a:p>
          <a:p>
            <a:pPr marL="342900" lvl="0" indent="-342900">
              <a:lnSpc>
                <a:spcPct val="115000"/>
              </a:lnSpc>
              <a:spcAft>
                <a:spcPts val="1000"/>
              </a:spcAft>
              <a:buFont typeface="Arial"/>
              <a:buChar char="●"/>
            </a:pPr>
            <a:r>
              <a:rPr lang="zh-TW" altLang="zh-HK" sz="2400" dirty="0" smtClean="0">
                <a:latin typeface="Arial"/>
                <a:ea typeface="Gungsuh"/>
                <a:cs typeface="Gungsuh"/>
              </a:rPr>
              <a:t>重复以上动作8-10次</a:t>
            </a:r>
            <a:endParaRPr lang="zh-TW" altLang="zh-HK" sz="1600" dirty="0">
              <a:latin typeface="Arial"/>
            </a:endParaRPr>
          </a:p>
          <a:p>
            <a:endParaRPr lang="zh-HK" altLang="en-US" dirty="0"/>
          </a:p>
        </p:txBody>
      </p:sp>
      <p:sp>
        <p:nvSpPr>
          <p:cNvPr id="7" name="Content Placeholder 6"/>
          <p:cNvSpPr>
            <a:spLocks noGrp="1"/>
          </p:cNvSpPr>
          <p:nvPr>
            <p:ph sz="half" idx="2"/>
          </p:nvPr>
        </p:nvSpPr>
        <p:spPr>
          <a:xfrm>
            <a:off x="6274723" y="1845734"/>
            <a:ext cx="4937760" cy="4619233"/>
          </a:xfrm>
        </p:spPr>
        <p:txBody>
          <a:bodyPr>
            <a:normAutofit fontScale="92500" lnSpcReduction="10000"/>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a:buChar char="●"/>
            </a:pPr>
            <a:r>
              <a:rPr lang="zh-TW" altLang="zh-HK" sz="2400" dirty="0" smtClean="0">
                <a:latin typeface="Arial"/>
                <a:ea typeface="Gungsuh"/>
                <a:cs typeface="Gungsuh"/>
              </a:rPr>
              <a:t>将弹力带对折</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左手拇指穿过弹力带并紧握前端</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右手握弹力带的中端</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左手向前伸直</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右手手腕放于左肘旁</a:t>
            </a:r>
            <a:endParaRPr lang="zh-TW" altLang="zh-HK" sz="1600" dirty="0">
              <a:latin typeface="Arial"/>
            </a:endParaRPr>
          </a:p>
          <a:p>
            <a:pPr marL="342900" indent="-342900">
              <a:lnSpc>
                <a:spcPct val="115000"/>
              </a:lnSpc>
              <a:spcAft>
                <a:spcPts val="0"/>
              </a:spcAft>
              <a:buFont typeface="Arial"/>
              <a:buChar char="●"/>
            </a:pPr>
            <a:r>
              <a:rPr lang="zh-TW" altLang="zh-HK" sz="2400" dirty="0" smtClean="0">
                <a:latin typeface="Arial"/>
                <a:ea typeface="Gungsuh"/>
                <a:cs typeface="Gungsuh"/>
              </a:rPr>
              <a:t>右手抬肘，与地面平衡</a:t>
            </a:r>
            <a:r>
              <a:rPr lang="zh-TW" altLang="en-US" sz="2400" dirty="0" smtClean="0">
                <a:latin typeface="Arial"/>
                <a:ea typeface="Gungsuh"/>
                <a:cs typeface="Gungsuh"/>
              </a:rPr>
              <a:t>。</a:t>
            </a:r>
            <a:endParaRPr lang="zh-TW" altLang="zh-HK" sz="2400" dirty="0">
              <a:latin typeface="Arial"/>
              <a:ea typeface="Gungsuh"/>
              <a:cs typeface="Gungsuh"/>
            </a:endParaRPr>
          </a:p>
          <a:p>
            <a:pPr marL="342900" indent="-342900">
              <a:lnSpc>
                <a:spcPct val="115000"/>
              </a:lnSpc>
              <a:spcAft>
                <a:spcPts val="0"/>
              </a:spcAft>
              <a:buFont typeface="Arial"/>
              <a:buChar char="●"/>
            </a:pPr>
            <a:r>
              <a:rPr lang="zh-TW" altLang="zh-HK" sz="2400" dirty="0" smtClean="0">
                <a:latin typeface="Arial"/>
                <a:ea typeface="Gungsuh"/>
                <a:cs typeface="Gungsuh"/>
              </a:rPr>
              <a:t>挺胸收腹，肩部放松</a:t>
            </a:r>
            <a:r>
              <a:rPr lang="zh-TW" altLang="en-US" sz="2400" dirty="0" smtClean="0">
                <a:latin typeface="Arial"/>
                <a:ea typeface="Gungsuh"/>
                <a:cs typeface="Gungsuh"/>
              </a:rPr>
              <a:t>。</a:t>
            </a:r>
            <a:endParaRPr lang="zh-TW" altLang="zh-HK" sz="2400" dirty="0">
              <a:latin typeface="Arial"/>
              <a:ea typeface="Gungsuh"/>
              <a:cs typeface="Gungsuh"/>
            </a:endParaRPr>
          </a:p>
          <a:p>
            <a:pPr marL="342900" indent="-342900">
              <a:lnSpc>
                <a:spcPct val="115000"/>
              </a:lnSpc>
              <a:spcAft>
                <a:spcPts val="0"/>
              </a:spcAft>
              <a:buFont typeface="Arial"/>
              <a:buChar char="●"/>
            </a:pPr>
            <a:r>
              <a:rPr lang="zh-TW" altLang="zh-HK" sz="2400" dirty="0" smtClean="0">
                <a:latin typeface="Arial"/>
                <a:ea typeface="Gungsuh"/>
                <a:cs typeface="Gungsuh"/>
              </a:rPr>
              <a:t>锁紧手腕</a:t>
            </a: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21</a:t>
            </a:fld>
            <a:endParaRPr lang="en-US" dirty="0"/>
          </a:p>
        </p:txBody>
      </p:sp>
      <p:pic>
        <p:nvPicPr>
          <p:cNvPr id="9" name="image138.png"/>
          <p:cNvPicPr/>
          <p:nvPr/>
        </p:nvPicPr>
        <p:blipFill>
          <a:blip r:embed="rId2"/>
          <a:srcRect l="15190" t="5041" r="15369" b="8424"/>
          <a:stretch>
            <a:fillRect/>
          </a:stretch>
        </p:blipFill>
        <p:spPr>
          <a:xfrm>
            <a:off x="4701187" y="1746551"/>
            <a:ext cx="1442085" cy="2691130"/>
          </a:xfrm>
          <a:prstGeom prst="rect">
            <a:avLst/>
          </a:prstGeom>
          <a:ln/>
        </p:spPr>
      </p:pic>
      <p:pic>
        <p:nvPicPr>
          <p:cNvPr id="10" name="image31.png"/>
          <p:cNvPicPr/>
          <p:nvPr/>
        </p:nvPicPr>
        <p:blipFill>
          <a:blip r:embed="rId3"/>
          <a:srcRect l="23402" r="17244" b="5056"/>
          <a:stretch>
            <a:fillRect/>
          </a:stretch>
        </p:blipFill>
        <p:spPr>
          <a:xfrm>
            <a:off x="3184974" y="4162424"/>
            <a:ext cx="1532255" cy="2695575"/>
          </a:xfrm>
          <a:prstGeom prst="rect">
            <a:avLst/>
          </a:prstGeom>
          <a:ln/>
        </p:spPr>
      </p:pic>
      <p:pic>
        <p:nvPicPr>
          <p:cNvPr id="11" name="image32.png"/>
          <p:cNvPicPr/>
          <p:nvPr/>
        </p:nvPicPr>
        <p:blipFill>
          <a:blip r:embed="rId4"/>
          <a:srcRect l="13647" t="4653" r="9176" b="5530"/>
          <a:stretch>
            <a:fillRect/>
          </a:stretch>
        </p:blipFill>
        <p:spPr>
          <a:xfrm>
            <a:off x="9893601" y="3560244"/>
            <a:ext cx="2121936" cy="2872640"/>
          </a:xfrm>
          <a:prstGeom prst="rect">
            <a:avLst/>
          </a:prstGeom>
          <a:ln/>
        </p:spPr>
      </p:pic>
    </p:spTree>
    <p:extLst>
      <p:ext uri="{BB962C8B-B14F-4D97-AF65-F5344CB8AC3E}">
        <p14:creationId xmlns:p14="http://schemas.microsoft.com/office/powerpoint/2010/main" val="3125363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后</a:t>
            </a:r>
            <a:r>
              <a:rPr lang="zh-TW" altLang="zh-HK" b="1" dirty="0" smtClean="0"/>
              <a:t>三角</a:t>
            </a:r>
            <a:r>
              <a:rPr lang="zh-TW" altLang="zh-HK" b="1" dirty="0"/>
              <a:t>肌 </a:t>
            </a:r>
            <a:r>
              <a:rPr lang="en-US" altLang="zh-TW" b="1" dirty="0" smtClean="0"/>
              <a:t>–</a:t>
            </a:r>
            <a:r>
              <a:rPr lang="zh-TW" altLang="zh-HK" b="1" dirty="0" smtClean="0"/>
              <a:t> </a:t>
            </a:r>
            <a:r>
              <a:rPr lang="zh-TW" altLang="en-US" b="1" dirty="0" smtClean="0"/>
              <a:t>进</a:t>
            </a:r>
            <a:r>
              <a:rPr lang="zh-TW" altLang="zh-HK" b="1" dirty="0" smtClean="0"/>
              <a:t>阶</a:t>
            </a:r>
            <a:endParaRPr lang="zh-HK" altLang="en-US" b="1" dirty="0"/>
          </a:p>
        </p:txBody>
      </p:sp>
      <p:sp>
        <p:nvSpPr>
          <p:cNvPr id="6" name="Content Placeholder 5"/>
          <p:cNvSpPr>
            <a:spLocks noGrp="1"/>
          </p:cNvSpPr>
          <p:nvPr>
            <p:ph sz="half" idx="1"/>
          </p:nvPr>
        </p:nvSpPr>
        <p:spPr>
          <a:xfrm>
            <a:off x="407368" y="1844824"/>
            <a:ext cx="4937760" cy="4023360"/>
          </a:xfrm>
        </p:spPr>
        <p:txBody>
          <a:bodyPr/>
          <a:lstStyle/>
          <a:p>
            <a:pPr>
              <a:buFont typeface="Wingdings" panose="05000000000000000000" pitchFamily="2" charset="2"/>
              <a:buChar char="u"/>
            </a:pPr>
            <a:r>
              <a:rPr lang="zh-TW" altLang="zh-HK" sz="2400" b="1" dirty="0" smtClean="0"/>
              <a:t>动作过程</a:t>
            </a:r>
          </a:p>
          <a:p>
            <a:pPr marL="342900" lvl="0" indent="-342900">
              <a:lnSpc>
                <a:spcPct val="115000"/>
              </a:lnSpc>
              <a:spcAft>
                <a:spcPts val="0"/>
              </a:spcAft>
              <a:buFont typeface="Arial"/>
              <a:buChar char="●"/>
            </a:pPr>
            <a:r>
              <a:rPr lang="zh-TW" altLang="zh-HK" sz="2400" dirty="0" smtClean="0">
                <a:latin typeface="Arial"/>
                <a:ea typeface="Gungsuh"/>
                <a:cs typeface="Gungsuh"/>
              </a:rPr>
              <a:t>使用后三角肌水平向后拉</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完成后慢慢返回起始动作</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向后拉动时呼气</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向前</a:t>
            </a:r>
            <a:r>
              <a:rPr lang="zh-TW" altLang="zh-HK" sz="2400" dirty="0">
                <a:latin typeface="Arial"/>
                <a:cs typeface="新細明體"/>
              </a:rPr>
              <a:t>回</a:t>
            </a:r>
            <a:r>
              <a:rPr lang="zh-TW" altLang="zh-HK" sz="2400" dirty="0" smtClean="0">
                <a:latin typeface="Arial"/>
                <a:cs typeface="新細明體"/>
              </a:rPr>
              <a:t>臂</a:t>
            </a:r>
            <a:r>
              <a:rPr lang="zh-TW" altLang="zh-HK" sz="2400" dirty="0" smtClean="0">
                <a:latin typeface="Arial"/>
                <a:ea typeface="Gungsuh"/>
                <a:cs typeface="Gungsuh"/>
              </a:rPr>
              <a:t>时吸气</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重复以上动作10-15次</a:t>
            </a:r>
            <a:endParaRPr lang="zh-TW" altLang="zh-HK" sz="1600" dirty="0">
              <a:latin typeface="Arial"/>
            </a:endParaRPr>
          </a:p>
          <a:p>
            <a:pPr marL="342900" lvl="0" indent="-342900">
              <a:lnSpc>
                <a:spcPct val="115000"/>
              </a:lnSpc>
              <a:spcAft>
                <a:spcPts val="1000"/>
              </a:spcAft>
              <a:buFont typeface="Arial"/>
              <a:buChar char="●"/>
            </a:pPr>
            <a:r>
              <a:rPr lang="zh-TW" altLang="zh-HK" sz="2400" dirty="0" smtClean="0">
                <a:latin typeface="Arial"/>
                <a:ea typeface="Gungsuh"/>
                <a:cs typeface="Gungsuh"/>
              </a:rPr>
              <a:t>换边继续</a:t>
            </a:r>
            <a:endParaRPr lang="zh-TW" altLang="zh-HK" sz="1600" dirty="0">
              <a:latin typeface="Arial"/>
            </a:endParaRP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05847" y="1843419"/>
            <a:ext cx="4937760" cy="4023360"/>
          </a:xfrm>
        </p:spPr>
        <p:txBody>
          <a:bodyPr/>
          <a:lstStyle/>
          <a:p>
            <a:pPr lvl="0">
              <a:buFont typeface="Wingdings" panose="05000000000000000000" pitchFamily="2" charset="2"/>
              <a:buChar char="u"/>
            </a:pPr>
            <a:r>
              <a:rPr lang="zh-TW" altLang="en-US" sz="2400" b="1" dirty="0" smtClean="0"/>
              <a:t>注意事项</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保持身体挺直，胸部挺起</a:t>
            </a:r>
            <a:r>
              <a:rPr lang="zh-TW" altLang="en-US" sz="2400" dirty="0"/>
              <a:t>。</a:t>
            </a:r>
            <a:endParaRPr lang="zh-TW" altLang="en-US" sz="2400" dirty="0">
              <a:latin typeface="Arial" panose="020B0604020202020204" pitchFamily="34" charset="0"/>
              <a:ea typeface="Gungsuh"/>
              <a:cs typeface="Gungsuh"/>
            </a:endParaRP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注意手肘角度不变</a:t>
            </a: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smtClean="0"/>
              <a:t>相关动作</a:t>
            </a:r>
          </a:p>
          <a:p>
            <a:pPr>
              <a:buFont typeface="Wingdings" panose="05000000000000000000" pitchFamily="2" charset="2"/>
              <a:buChar char="Ø"/>
            </a:pPr>
            <a:r>
              <a:rPr lang="zh-TW" altLang="en-US" sz="2400" dirty="0" smtClean="0"/>
              <a:t>射箭</a:t>
            </a:r>
            <a:r>
              <a:rPr lang="en-US" altLang="zh-TW" sz="2400" dirty="0" smtClean="0"/>
              <a:t>(</a:t>
            </a:r>
            <a:r>
              <a:rPr lang="zh-TW" altLang="en-US" sz="2400" dirty="0" smtClean="0"/>
              <a:t>开弓</a:t>
            </a:r>
            <a:r>
              <a:rPr lang="en-US" altLang="zh-TW" sz="2400" dirty="0" smtClean="0"/>
              <a:t>)</a:t>
            </a:r>
            <a:r>
              <a:rPr lang="zh-TW" altLang="en-US" sz="2400" dirty="0" smtClean="0"/>
              <a:t>、铁饼</a:t>
            </a:r>
            <a:r>
              <a:rPr lang="en-US" altLang="zh-TW" sz="2400" dirty="0" smtClean="0"/>
              <a:t>(</a:t>
            </a:r>
            <a:r>
              <a:rPr lang="zh-TW" altLang="en-US" sz="2400" dirty="0" smtClean="0"/>
              <a:t>后摆</a:t>
            </a:r>
            <a:r>
              <a:rPr lang="en-US" altLang="zh-TW" sz="2400" dirty="0" smtClean="0"/>
              <a:t>)</a:t>
            </a:r>
            <a:endParaRPr lang="zh-HK" altLang="en-US" sz="2400" b="1"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22</a:t>
            </a:fld>
            <a:endParaRPr lang="en-US" dirty="0"/>
          </a:p>
        </p:txBody>
      </p:sp>
      <p:pic>
        <p:nvPicPr>
          <p:cNvPr id="8" name="image57.png"/>
          <p:cNvPicPr/>
          <p:nvPr/>
        </p:nvPicPr>
        <p:blipFill>
          <a:blip r:embed="rId2"/>
          <a:srcRect l="8755" t="6368" r="3401" b="3485"/>
          <a:stretch>
            <a:fillRect/>
          </a:stretch>
        </p:blipFill>
        <p:spPr>
          <a:xfrm>
            <a:off x="4058653" y="3336758"/>
            <a:ext cx="2232359" cy="2783807"/>
          </a:xfrm>
          <a:prstGeom prst="rect">
            <a:avLst/>
          </a:prstGeom>
          <a:ln/>
        </p:spPr>
      </p:pic>
    </p:spTree>
    <p:extLst>
      <p:ext uri="{BB962C8B-B14F-4D97-AF65-F5344CB8AC3E}">
        <p14:creationId xmlns:p14="http://schemas.microsoft.com/office/powerpoint/2010/main" val="1722088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二头</a:t>
            </a:r>
            <a:r>
              <a:rPr lang="zh-TW" altLang="zh-HK" b="1" dirty="0" smtClean="0"/>
              <a:t>肌 </a:t>
            </a:r>
            <a:r>
              <a:rPr lang="en-US" altLang="zh-TW" b="1" dirty="0" smtClean="0"/>
              <a:t>–</a:t>
            </a:r>
            <a:r>
              <a:rPr lang="zh-TW" altLang="zh-HK" b="1" dirty="0" smtClean="0"/>
              <a:t> </a:t>
            </a:r>
            <a:r>
              <a:rPr lang="zh-TW" altLang="en-US" b="1" dirty="0" smtClean="0"/>
              <a:t>初</a:t>
            </a:r>
            <a:r>
              <a:rPr lang="zh-TW" altLang="zh-HK" b="1" dirty="0" smtClean="0"/>
              <a:t>阶</a:t>
            </a:r>
            <a:endParaRPr lang="zh-HK" altLang="en-US" b="1" dirty="0"/>
          </a:p>
        </p:txBody>
      </p:sp>
      <p:sp>
        <p:nvSpPr>
          <p:cNvPr id="6" name="Content Placeholder 5"/>
          <p:cNvSpPr>
            <a:spLocks noGrp="1"/>
          </p:cNvSpPr>
          <p:nvPr>
            <p:ph sz="half" idx="1"/>
          </p:nvPr>
        </p:nvSpPr>
        <p:spPr>
          <a:xfrm>
            <a:off x="467676" y="1777364"/>
            <a:ext cx="4937760" cy="4023360"/>
          </a:xfrm>
        </p:spPr>
        <p:txBody>
          <a:bodyPr>
            <a:normAutofit/>
          </a:bodyPr>
          <a:lstStyle/>
          <a:p>
            <a:pPr>
              <a:buFont typeface="Wingdings" panose="05000000000000000000" pitchFamily="2" charset="2"/>
              <a:buChar char="u"/>
            </a:pPr>
            <a:r>
              <a:rPr lang="zh-TW" altLang="zh-HK" sz="2400" b="1" dirty="0" smtClean="0"/>
              <a:t>热身动作</a:t>
            </a:r>
          </a:p>
          <a:p>
            <a:pPr marL="342900" lvl="0" indent="-342900">
              <a:lnSpc>
                <a:spcPct val="115000"/>
              </a:lnSpc>
              <a:spcAft>
                <a:spcPts val="0"/>
              </a:spcAft>
              <a:buFont typeface="Arial"/>
              <a:buChar char="●"/>
            </a:pPr>
            <a:r>
              <a:rPr lang="zh-TW" altLang="zh-HK" sz="2400" dirty="0" smtClean="0">
                <a:latin typeface="Arial"/>
                <a:ea typeface="Gungsuh"/>
                <a:cs typeface="Gungsuh"/>
              </a:rPr>
              <a:t>双手垂下，内旋180度</a:t>
            </a:r>
            <a:r>
              <a:rPr lang="zh-TW" altLang="en-US" sz="1600" dirty="0"/>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掌心向外，曲</a:t>
            </a:r>
            <a:r>
              <a:rPr lang="zh-TW" altLang="zh-HK" sz="2400" dirty="0" smtClean="0">
                <a:latin typeface="Arial"/>
                <a:ea typeface="Gungsuh"/>
                <a:cs typeface="Gungsuh"/>
              </a:rPr>
              <a:t>臂向后</a:t>
            </a:r>
            <a:r>
              <a:rPr lang="zh-TW" altLang="en-US" sz="1600" dirty="0" smtClean="0"/>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双手伸直再曲臂</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重复以上动作8-10次</a:t>
            </a:r>
            <a:endParaRPr lang="zh-TW" altLang="zh-HK" sz="1600" dirty="0">
              <a:latin typeface="Arial"/>
            </a:endParaRPr>
          </a:p>
          <a:p>
            <a:endParaRPr lang="zh-HK" altLang="en-US" dirty="0"/>
          </a:p>
        </p:txBody>
      </p:sp>
      <p:sp>
        <p:nvSpPr>
          <p:cNvPr id="7" name="Content Placeholder 6"/>
          <p:cNvSpPr>
            <a:spLocks noGrp="1"/>
          </p:cNvSpPr>
          <p:nvPr>
            <p:ph sz="half" idx="2"/>
          </p:nvPr>
        </p:nvSpPr>
        <p:spPr>
          <a:xfrm>
            <a:off x="6095999" y="2006155"/>
            <a:ext cx="4937760" cy="4619233"/>
          </a:xfrm>
        </p:spPr>
        <p:txBody>
          <a:bodyPr>
            <a:normAutofit/>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a:buChar char="●"/>
            </a:pPr>
            <a:r>
              <a:rPr lang="zh-TW" altLang="zh-HK" sz="2400" dirty="0" smtClean="0">
                <a:latin typeface="Arial"/>
                <a:ea typeface="Gungsuh"/>
                <a:cs typeface="Gungsuh"/>
              </a:rPr>
              <a:t>双手握弹力带两端并围绕掌心</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双脚踏稳在弹力带中端</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挺胸收腹，肩</a:t>
            </a:r>
            <a:r>
              <a:rPr lang="zh-TW" altLang="zh-HK" sz="2400" dirty="0" smtClean="0">
                <a:latin typeface="Arial"/>
                <a:ea typeface="Gungsuh"/>
                <a:cs typeface="Gungsuh"/>
              </a:rPr>
              <a:t>部放松</a:t>
            </a:r>
            <a:r>
              <a:rPr lang="zh-TW" altLang="en-US" sz="1600" dirty="0" smtClean="0"/>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双脚平肩，眼望前方</a:t>
            </a:r>
            <a:r>
              <a:rPr lang="zh-TW" altLang="en-US" sz="1600" dirty="0"/>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双手垂下，手肘靠紧身体两侧</a:t>
            </a:r>
            <a:r>
              <a:rPr lang="zh-TW" altLang="en-US" sz="1600" dirty="0" smtClean="0"/>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手肘微微屈曲</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掌心向前，锁紧手腕</a:t>
            </a:r>
            <a:r>
              <a:rPr lang="zh-TW" altLang="en-US" sz="1600" dirty="0"/>
              <a:t>。</a:t>
            </a:r>
            <a:endParaRPr lang="zh-TW" altLang="zh-HK" sz="1600" dirty="0">
              <a:latin typeface="Arial"/>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23</a:t>
            </a:fld>
            <a:endParaRPr lang="en-US" dirty="0"/>
          </a:p>
        </p:txBody>
      </p:sp>
      <p:pic>
        <p:nvPicPr>
          <p:cNvPr id="12" name="image173.png"/>
          <p:cNvPicPr/>
          <p:nvPr/>
        </p:nvPicPr>
        <p:blipFill>
          <a:blip r:embed="rId2"/>
          <a:srcRect l="39602" t="26597" r="39677" b="9936"/>
          <a:stretch>
            <a:fillRect/>
          </a:stretch>
        </p:blipFill>
        <p:spPr>
          <a:xfrm>
            <a:off x="4714874" y="1681814"/>
            <a:ext cx="1381125" cy="2385060"/>
          </a:xfrm>
          <a:prstGeom prst="rect">
            <a:avLst/>
          </a:prstGeom>
          <a:ln/>
        </p:spPr>
      </p:pic>
      <p:pic>
        <p:nvPicPr>
          <p:cNvPr id="13" name="image170.png"/>
          <p:cNvPicPr/>
          <p:nvPr/>
        </p:nvPicPr>
        <p:blipFill>
          <a:blip r:embed="rId3"/>
          <a:srcRect l="7239" t="5533" r="6565"/>
          <a:stretch>
            <a:fillRect/>
          </a:stretch>
        </p:blipFill>
        <p:spPr>
          <a:xfrm>
            <a:off x="3638549" y="4066874"/>
            <a:ext cx="1381125" cy="2366010"/>
          </a:xfrm>
          <a:prstGeom prst="rect">
            <a:avLst/>
          </a:prstGeom>
          <a:ln/>
        </p:spPr>
      </p:pic>
      <p:pic>
        <p:nvPicPr>
          <p:cNvPr id="14" name="image143.png"/>
          <p:cNvPicPr/>
          <p:nvPr/>
        </p:nvPicPr>
        <p:blipFill>
          <a:blip r:embed="rId4"/>
          <a:srcRect/>
          <a:stretch>
            <a:fillRect/>
          </a:stretch>
        </p:blipFill>
        <p:spPr>
          <a:xfrm>
            <a:off x="9984432" y="116632"/>
            <a:ext cx="2048510" cy="2402305"/>
          </a:xfrm>
          <a:prstGeom prst="rect">
            <a:avLst/>
          </a:prstGeom>
          <a:ln/>
        </p:spPr>
      </p:pic>
    </p:spTree>
    <p:extLst>
      <p:ext uri="{BB962C8B-B14F-4D97-AF65-F5344CB8AC3E}">
        <p14:creationId xmlns:p14="http://schemas.microsoft.com/office/powerpoint/2010/main" val="759105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二头</a:t>
            </a:r>
            <a:r>
              <a:rPr lang="zh-TW" altLang="zh-HK" b="1" dirty="0" smtClean="0"/>
              <a:t>肌 </a:t>
            </a:r>
            <a:r>
              <a:rPr lang="en-US" altLang="zh-TW" b="1" dirty="0"/>
              <a:t>–</a:t>
            </a:r>
            <a:r>
              <a:rPr lang="zh-TW" altLang="zh-HK" b="1" dirty="0"/>
              <a:t> </a:t>
            </a:r>
            <a:r>
              <a:rPr lang="zh-TW" altLang="en-US" b="1" dirty="0" smtClean="0"/>
              <a:t>初</a:t>
            </a:r>
            <a:r>
              <a:rPr lang="zh-TW" altLang="zh-HK" b="1" dirty="0" smtClean="0"/>
              <a:t>阶</a:t>
            </a:r>
            <a:endParaRPr lang="zh-HK" altLang="en-US" b="1" dirty="0"/>
          </a:p>
        </p:txBody>
      </p:sp>
      <p:sp>
        <p:nvSpPr>
          <p:cNvPr id="6" name="Content Placeholder 5"/>
          <p:cNvSpPr>
            <a:spLocks noGrp="1"/>
          </p:cNvSpPr>
          <p:nvPr>
            <p:ph sz="half" idx="1"/>
          </p:nvPr>
        </p:nvSpPr>
        <p:spPr>
          <a:xfrm>
            <a:off x="407368" y="1844824"/>
            <a:ext cx="4937760" cy="4023360"/>
          </a:xfrm>
        </p:spPr>
        <p:txBody>
          <a:bodyPr>
            <a:normAutofit/>
          </a:bodyPr>
          <a:lstStyle/>
          <a:p>
            <a:pPr>
              <a:buFont typeface="Wingdings" panose="05000000000000000000" pitchFamily="2" charset="2"/>
              <a:buChar char="u"/>
            </a:pPr>
            <a:r>
              <a:rPr lang="zh-TW" altLang="zh-HK" sz="2400" b="1" dirty="0" smtClean="0"/>
              <a:t>动作过程</a:t>
            </a:r>
          </a:p>
          <a:p>
            <a:pPr marL="342900" lvl="0" indent="-342900">
              <a:lnSpc>
                <a:spcPct val="115000"/>
              </a:lnSpc>
              <a:spcAft>
                <a:spcPts val="0"/>
              </a:spcAft>
              <a:buFont typeface="Arial"/>
              <a:buChar char="●"/>
            </a:pPr>
            <a:r>
              <a:rPr lang="zh-TW" altLang="en-US" sz="2400" dirty="0" smtClean="0">
                <a:latin typeface="Arial"/>
                <a:ea typeface="Gungsuh"/>
                <a:cs typeface="Gungsuh"/>
              </a:rPr>
              <a:t>双手曲</a:t>
            </a:r>
            <a:r>
              <a:rPr lang="zh-TW" altLang="en-US" sz="2400" dirty="0">
                <a:latin typeface="Arial"/>
                <a:ea typeface="Gungsuh"/>
                <a:cs typeface="Gungsuh"/>
              </a:rPr>
              <a:t>臂，向上拉高至胸</a:t>
            </a:r>
            <a:r>
              <a:rPr lang="zh-TW" altLang="en-US" sz="2400" dirty="0" smtClean="0">
                <a:latin typeface="Arial"/>
                <a:ea typeface="Gungsuh"/>
                <a:cs typeface="Gungsuh"/>
              </a:rPr>
              <a:t>前</a:t>
            </a:r>
            <a:r>
              <a:rPr lang="zh-TW" altLang="en-US" sz="2400" dirty="0"/>
              <a:t>。</a:t>
            </a:r>
            <a:endParaRPr lang="zh-TW" altLang="en-US" sz="2400" dirty="0">
              <a:latin typeface="Arial"/>
              <a:ea typeface="Gungsuh"/>
              <a:cs typeface="Gungsuh"/>
            </a:endParaRPr>
          </a:p>
          <a:p>
            <a:pPr marL="342900" lvl="0" indent="-342900">
              <a:lnSpc>
                <a:spcPct val="115000"/>
              </a:lnSpc>
              <a:spcAft>
                <a:spcPts val="0"/>
              </a:spcAft>
              <a:buFont typeface="Arial"/>
              <a:buChar char="●"/>
            </a:pPr>
            <a:r>
              <a:rPr lang="zh-TW" altLang="en-US" sz="2400" dirty="0" smtClean="0">
                <a:latin typeface="Arial"/>
                <a:ea typeface="Gungsuh"/>
                <a:cs typeface="Gungsuh"/>
              </a:rPr>
              <a:t>手肘靠紧身体两侧</a:t>
            </a:r>
          </a:p>
          <a:p>
            <a:pPr marL="342900" lvl="0" indent="-342900">
              <a:lnSpc>
                <a:spcPct val="115000"/>
              </a:lnSpc>
              <a:spcAft>
                <a:spcPts val="0"/>
              </a:spcAft>
              <a:buFont typeface="Arial"/>
              <a:buChar char="●"/>
            </a:pPr>
            <a:r>
              <a:rPr lang="zh-TW" altLang="en-US" sz="2400" dirty="0" smtClean="0">
                <a:latin typeface="Arial"/>
                <a:ea typeface="Gungsuh"/>
                <a:cs typeface="Gungsuh"/>
              </a:rPr>
              <a:t>完成后慢慢放下返回至起始动作</a:t>
            </a:r>
          </a:p>
          <a:p>
            <a:pPr marL="342900" lvl="0" indent="-342900">
              <a:lnSpc>
                <a:spcPct val="115000"/>
              </a:lnSpc>
              <a:spcAft>
                <a:spcPts val="0"/>
              </a:spcAft>
              <a:buFont typeface="Arial"/>
              <a:buChar char="●"/>
            </a:pPr>
            <a:r>
              <a:rPr lang="zh-TW" altLang="en-US" sz="2400" dirty="0" smtClean="0">
                <a:latin typeface="Arial"/>
                <a:ea typeface="Gungsuh"/>
                <a:cs typeface="Gungsuh"/>
              </a:rPr>
              <a:t>向上拉动时呼气</a:t>
            </a:r>
          </a:p>
          <a:p>
            <a:pPr marL="342900" lvl="0" indent="-342900">
              <a:lnSpc>
                <a:spcPct val="115000"/>
              </a:lnSpc>
              <a:spcAft>
                <a:spcPts val="0"/>
              </a:spcAft>
              <a:buFont typeface="Arial"/>
              <a:buChar char="●"/>
            </a:pPr>
            <a:r>
              <a:rPr lang="zh-TW" altLang="en-US" sz="2400" dirty="0" smtClean="0">
                <a:latin typeface="Arial"/>
                <a:ea typeface="Gungsuh"/>
                <a:cs typeface="Gungsuh"/>
              </a:rPr>
              <a:t>向下回臂时吸气</a:t>
            </a:r>
          </a:p>
          <a:p>
            <a:pPr marL="342900" lvl="0" indent="-342900">
              <a:lnSpc>
                <a:spcPct val="115000"/>
              </a:lnSpc>
              <a:spcAft>
                <a:spcPts val="0"/>
              </a:spcAft>
              <a:buFont typeface="Arial"/>
              <a:buChar char="●"/>
            </a:pPr>
            <a:r>
              <a:rPr lang="zh-TW" altLang="en-US" sz="2400" dirty="0" smtClean="0">
                <a:latin typeface="Arial"/>
                <a:ea typeface="Gungsuh"/>
                <a:cs typeface="Gungsuh"/>
              </a:rPr>
              <a:t>重复以上动作</a:t>
            </a:r>
            <a:r>
              <a:rPr lang="en-US" altLang="zh-TW" sz="2400" dirty="0" smtClean="0">
                <a:latin typeface="Arial"/>
                <a:ea typeface="Gungsuh"/>
                <a:cs typeface="Gungsuh"/>
              </a:rPr>
              <a:t>10-15</a:t>
            </a:r>
            <a:r>
              <a:rPr lang="zh-TW" altLang="en-US" sz="2400" dirty="0">
                <a:latin typeface="Arial"/>
                <a:ea typeface="Gungsuh"/>
                <a:cs typeface="Gungsuh"/>
              </a:rPr>
              <a:t>次</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05847" y="1843419"/>
            <a:ext cx="4937760" cy="4023360"/>
          </a:xfrm>
        </p:spPr>
        <p:txBody>
          <a:bodyPr>
            <a:normAutofit/>
          </a:bodyPr>
          <a:lstStyle/>
          <a:p>
            <a:pPr lvl="0">
              <a:buFont typeface="Wingdings" panose="05000000000000000000" pitchFamily="2" charset="2"/>
              <a:buChar char="u"/>
            </a:pPr>
            <a:r>
              <a:rPr lang="zh-TW" altLang="en-US" sz="2400" b="1" dirty="0" smtClean="0"/>
              <a:t>注意事项</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避免手肘过份伸直</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避免弯腰借力</a:t>
            </a: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smtClean="0"/>
              <a:t>相关动作</a:t>
            </a:r>
          </a:p>
          <a:p>
            <a:pPr>
              <a:buFont typeface="Wingdings" panose="05000000000000000000" pitchFamily="2" charset="2"/>
              <a:buChar char="Ø"/>
            </a:pPr>
            <a:r>
              <a:rPr lang="zh-TW" altLang="en-US" sz="2400" dirty="0" smtClean="0"/>
              <a:t>自由式</a:t>
            </a:r>
            <a:r>
              <a:rPr lang="en-US" altLang="zh-TW" sz="2400" dirty="0"/>
              <a:t>(</a:t>
            </a:r>
            <a:r>
              <a:rPr lang="zh-TW" altLang="en-US" sz="2400" dirty="0"/>
              <a:t>抱水</a:t>
            </a:r>
            <a:r>
              <a:rPr lang="en-US" altLang="zh-TW" sz="2400" dirty="0" smtClean="0"/>
              <a:t>)</a:t>
            </a:r>
            <a:r>
              <a:rPr lang="zh-TW" altLang="en-US" sz="2400" dirty="0" smtClean="0"/>
              <a:t>、网球</a:t>
            </a:r>
            <a:r>
              <a:rPr lang="en-US" altLang="zh-TW" sz="2400" dirty="0" smtClean="0"/>
              <a:t>(</a:t>
            </a:r>
            <a:r>
              <a:rPr lang="zh-TW" altLang="en-US" sz="2400" dirty="0" smtClean="0"/>
              <a:t>击球</a:t>
            </a:r>
            <a:r>
              <a:rPr lang="en-US" altLang="zh-TW" sz="2400" dirty="0" smtClean="0"/>
              <a:t>)</a:t>
            </a:r>
            <a:endParaRPr lang="en-US" altLang="zh-TW" sz="2400" dirty="0"/>
          </a:p>
          <a:p>
            <a:pPr>
              <a:buFont typeface="Wingdings" panose="05000000000000000000" pitchFamily="2" charset="2"/>
              <a:buChar char="Ø"/>
            </a:pPr>
            <a:r>
              <a:rPr lang="zh-TW" altLang="en-US" sz="2400" dirty="0" smtClean="0"/>
              <a:t>棒球</a:t>
            </a:r>
            <a:r>
              <a:rPr lang="en-US" altLang="zh-TW" sz="2400" dirty="0"/>
              <a:t>(</a:t>
            </a:r>
            <a:r>
              <a:rPr lang="zh-TW" altLang="en-US" sz="2400" dirty="0"/>
              <a:t>投球</a:t>
            </a:r>
            <a:r>
              <a:rPr lang="en-US" altLang="zh-TW" sz="2400" dirty="0"/>
              <a:t>)</a:t>
            </a:r>
          </a:p>
        </p:txBody>
      </p:sp>
      <p:sp>
        <p:nvSpPr>
          <p:cNvPr id="4" name="Slide Number Placeholder 3"/>
          <p:cNvSpPr>
            <a:spLocks noGrp="1"/>
          </p:cNvSpPr>
          <p:nvPr>
            <p:ph type="sldNum" sz="quarter" idx="12"/>
          </p:nvPr>
        </p:nvSpPr>
        <p:spPr/>
        <p:txBody>
          <a:bodyPr/>
          <a:lstStyle/>
          <a:p>
            <a:fld id="{6D22F896-40B5-4ADD-8801-0D06FADFA095}" type="slidenum">
              <a:rPr lang="en-US" smtClean="0"/>
              <a:pPr/>
              <a:t>24</a:t>
            </a:fld>
            <a:endParaRPr lang="en-US" dirty="0"/>
          </a:p>
        </p:txBody>
      </p:sp>
      <p:pic>
        <p:nvPicPr>
          <p:cNvPr id="9" name="image113.png"/>
          <p:cNvPicPr/>
          <p:nvPr/>
        </p:nvPicPr>
        <p:blipFill>
          <a:blip r:embed="rId2"/>
          <a:srcRect l="8101" t="2641" r="8101" b="2641"/>
          <a:stretch>
            <a:fillRect/>
          </a:stretch>
        </p:blipFill>
        <p:spPr>
          <a:xfrm>
            <a:off x="4237871" y="3991726"/>
            <a:ext cx="2047875" cy="2771775"/>
          </a:xfrm>
          <a:prstGeom prst="rect">
            <a:avLst/>
          </a:prstGeom>
          <a:ln/>
        </p:spPr>
      </p:pic>
    </p:spTree>
    <p:extLst>
      <p:ext uri="{BB962C8B-B14F-4D97-AF65-F5344CB8AC3E}">
        <p14:creationId xmlns:p14="http://schemas.microsoft.com/office/powerpoint/2010/main" val="1631444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二头</a:t>
            </a:r>
            <a:r>
              <a:rPr lang="zh-TW" altLang="zh-HK" b="1" dirty="0" smtClean="0"/>
              <a:t>肌 </a:t>
            </a:r>
            <a:r>
              <a:rPr lang="en-US" altLang="zh-TW" b="1" dirty="0" smtClean="0"/>
              <a:t>–</a:t>
            </a:r>
            <a:r>
              <a:rPr lang="zh-TW" altLang="zh-HK" b="1" dirty="0" smtClean="0"/>
              <a:t> </a:t>
            </a:r>
            <a:r>
              <a:rPr lang="zh-TW" altLang="en-US" b="1" dirty="0" smtClean="0"/>
              <a:t>进</a:t>
            </a:r>
            <a:r>
              <a:rPr lang="zh-TW" altLang="zh-HK" b="1" dirty="0" smtClean="0"/>
              <a:t>阶</a:t>
            </a:r>
            <a:endParaRPr lang="zh-HK" altLang="en-US" b="1" dirty="0"/>
          </a:p>
        </p:txBody>
      </p:sp>
      <p:sp>
        <p:nvSpPr>
          <p:cNvPr id="6" name="Content Placeholder 5"/>
          <p:cNvSpPr>
            <a:spLocks noGrp="1"/>
          </p:cNvSpPr>
          <p:nvPr>
            <p:ph sz="half" idx="1"/>
          </p:nvPr>
        </p:nvSpPr>
        <p:spPr>
          <a:xfrm>
            <a:off x="467676" y="1777364"/>
            <a:ext cx="4937760" cy="4023360"/>
          </a:xfrm>
        </p:spPr>
        <p:txBody>
          <a:bodyPr>
            <a:normAutofit/>
          </a:bodyPr>
          <a:lstStyle/>
          <a:p>
            <a:pPr>
              <a:buFont typeface="Wingdings" panose="05000000000000000000" pitchFamily="2" charset="2"/>
              <a:buChar char="u"/>
            </a:pPr>
            <a:r>
              <a:rPr lang="zh-TW" altLang="zh-HK" sz="2400" b="1" dirty="0" smtClean="0"/>
              <a:t>热身动作</a:t>
            </a:r>
          </a:p>
          <a:p>
            <a:pPr marL="342900" lvl="0" indent="-342900">
              <a:lnSpc>
                <a:spcPct val="115000"/>
              </a:lnSpc>
              <a:spcAft>
                <a:spcPts val="0"/>
              </a:spcAft>
              <a:buFont typeface="Arial"/>
              <a:buChar char="●"/>
            </a:pPr>
            <a:r>
              <a:rPr lang="zh-TW" altLang="zh-HK" sz="2400" dirty="0" smtClean="0">
                <a:latin typeface="Arial"/>
                <a:ea typeface="Gungsuh"/>
                <a:cs typeface="Gungsuh"/>
              </a:rPr>
              <a:t>双手垂下，内旋180度</a:t>
            </a:r>
            <a:r>
              <a:rPr lang="zh-TW" altLang="en-US" sz="2400" dirty="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掌心向外，曲</a:t>
            </a:r>
            <a:r>
              <a:rPr lang="zh-TW" altLang="zh-HK" sz="2400" dirty="0" smtClean="0">
                <a:latin typeface="Arial"/>
                <a:ea typeface="Gungsuh"/>
                <a:cs typeface="Gungsuh"/>
              </a:rPr>
              <a:t>臂向后</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双手伸直再曲臂</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重复以上动作8-10次</a:t>
            </a:r>
            <a:endParaRPr lang="zh-TW" altLang="zh-HK" sz="1600" dirty="0">
              <a:latin typeface="Arial"/>
            </a:endParaRPr>
          </a:p>
          <a:p>
            <a:endParaRPr lang="zh-HK" altLang="en-US" dirty="0"/>
          </a:p>
        </p:txBody>
      </p:sp>
      <p:sp>
        <p:nvSpPr>
          <p:cNvPr id="7" name="Content Placeholder 6"/>
          <p:cNvSpPr>
            <a:spLocks noGrp="1"/>
          </p:cNvSpPr>
          <p:nvPr>
            <p:ph sz="half" idx="2"/>
          </p:nvPr>
        </p:nvSpPr>
        <p:spPr>
          <a:xfrm>
            <a:off x="6274723" y="1967660"/>
            <a:ext cx="4937760" cy="4619233"/>
          </a:xfrm>
        </p:spPr>
        <p:txBody>
          <a:bodyPr>
            <a:normAutofit/>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a:buChar char="●"/>
            </a:pPr>
            <a:r>
              <a:rPr lang="zh-TW" altLang="zh-HK" sz="2400" dirty="0" smtClean="0">
                <a:latin typeface="Arial"/>
                <a:ea typeface="Gungsuh"/>
                <a:cs typeface="Gungsuh"/>
              </a:rPr>
              <a:t>将弹力带系于固定物上</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双手握弹力带两端并围绕掌心</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挺胸收腹，眼望前方，肩</a:t>
            </a:r>
            <a:r>
              <a:rPr lang="zh-TW" altLang="zh-HK" sz="2400" dirty="0" smtClean="0">
                <a:latin typeface="Arial"/>
                <a:ea typeface="Gungsuh"/>
                <a:cs typeface="Gungsuh"/>
              </a:rPr>
              <a:t>部放松</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双手与左膝成水平，手肘微曲</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掌心向下，锁紧手腕</a:t>
            </a:r>
            <a:r>
              <a:rPr lang="zh-TW" altLang="en-US" sz="2400" dirty="0" smtClean="0">
                <a:latin typeface="Arial"/>
                <a:ea typeface="Gungsuh"/>
                <a:cs typeface="Gungsuh"/>
              </a:rPr>
              <a:t>。</a:t>
            </a:r>
            <a:endParaRPr lang="zh-TW" altLang="zh-HK" sz="1600" dirty="0">
              <a:latin typeface="Arial"/>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25</a:t>
            </a:fld>
            <a:endParaRPr lang="en-US" dirty="0"/>
          </a:p>
        </p:txBody>
      </p:sp>
      <p:pic>
        <p:nvPicPr>
          <p:cNvPr id="9" name="image96.png"/>
          <p:cNvPicPr/>
          <p:nvPr/>
        </p:nvPicPr>
        <p:blipFill>
          <a:blip r:embed="rId2"/>
          <a:srcRect l="11842" r="13508" b="4398"/>
          <a:stretch>
            <a:fillRect/>
          </a:stretch>
        </p:blipFill>
        <p:spPr>
          <a:xfrm>
            <a:off x="4792327" y="1887254"/>
            <a:ext cx="1323975" cy="2602230"/>
          </a:xfrm>
          <a:prstGeom prst="rect">
            <a:avLst/>
          </a:prstGeom>
          <a:ln/>
        </p:spPr>
      </p:pic>
      <p:pic>
        <p:nvPicPr>
          <p:cNvPr id="10" name="image155.png"/>
          <p:cNvPicPr/>
          <p:nvPr/>
        </p:nvPicPr>
        <p:blipFill>
          <a:blip r:embed="rId3"/>
          <a:srcRect l="13300" r="4597"/>
          <a:stretch>
            <a:fillRect/>
          </a:stretch>
        </p:blipFill>
        <p:spPr>
          <a:xfrm>
            <a:off x="3683918" y="4277277"/>
            <a:ext cx="1381125" cy="2572385"/>
          </a:xfrm>
          <a:prstGeom prst="rect">
            <a:avLst/>
          </a:prstGeom>
          <a:ln/>
        </p:spPr>
      </p:pic>
      <p:pic>
        <p:nvPicPr>
          <p:cNvPr id="11" name="image59.png"/>
          <p:cNvPicPr/>
          <p:nvPr/>
        </p:nvPicPr>
        <p:blipFill>
          <a:blip r:embed="rId4"/>
          <a:srcRect/>
          <a:stretch>
            <a:fillRect/>
          </a:stretch>
        </p:blipFill>
        <p:spPr>
          <a:xfrm>
            <a:off x="9779835" y="298835"/>
            <a:ext cx="2187575" cy="2571750"/>
          </a:xfrm>
          <a:prstGeom prst="rect">
            <a:avLst/>
          </a:prstGeom>
          <a:ln/>
        </p:spPr>
      </p:pic>
    </p:spTree>
    <p:extLst>
      <p:ext uri="{BB962C8B-B14F-4D97-AF65-F5344CB8AC3E}">
        <p14:creationId xmlns:p14="http://schemas.microsoft.com/office/powerpoint/2010/main" val="2787104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二头</a:t>
            </a:r>
            <a:r>
              <a:rPr lang="zh-TW" altLang="zh-HK" b="1" dirty="0" smtClean="0"/>
              <a:t>肌 </a:t>
            </a:r>
            <a:r>
              <a:rPr lang="en-US" altLang="zh-TW" b="1" dirty="0"/>
              <a:t>–</a:t>
            </a:r>
            <a:r>
              <a:rPr lang="zh-TW" altLang="zh-HK" b="1" dirty="0"/>
              <a:t> </a:t>
            </a:r>
            <a:r>
              <a:rPr lang="zh-TW" altLang="en-US" b="1" dirty="0" smtClean="0"/>
              <a:t>进</a:t>
            </a:r>
            <a:r>
              <a:rPr lang="zh-TW" altLang="zh-HK" b="1" dirty="0" smtClean="0"/>
              <a:t>阶</a:t>
            </a:r>
            <a:endParaRPr lang="zh-HK" altLang="en-US" b="1" dirty="0"/>
          </a:p>
        </p:txBody>
      </p:sp>
      <p:sp>
        <p:nvSpPr>
          <p:cNvPr id="6" name="Content Placeholder 5"/>
          <p:cNvSpPr>
            <a:spLocks noGrp="1"/>
          </p:cNvSpPr>
          <p:nvPr>
            <p:ph sz="half" idx="1"/>
          </p:nvPr>
        </p:nvSpPr>
        <p:spPr>
          <a:xfrm>
            <a:off x="407368" y="1844824"/>
            <a:ext cx="4937760" cy="4023360"/>
          </a:xfrm>
        </p:spPr>
        <p:txBody>
          <a:bodyPr>
            <a:normAutofit/>
          </a:bodyPr>
          <a:lstStyle/>
          <a:p>
            <a:pPr>
              <a:buFont typeface="Wingdings" panose="05000000000000000000" pitchFamily="2" charset="2"/>
              <a:buChar char="u"/>
            </a:pPr>
            <a:r>
              <a:rPr lang="zh-TW" altLang="zh-HK" sz="2400" b="1" dirty="0" smtClean="0"/>
              <a:t>动作过程</a:t>
            </a:r>
          </a:p>
          <a:p>
            <a:pPr marL="342900" lvl="0" indent="-342900">
              <a:lnSpc>
                <a:spcPct val="115000"/>
              </a:lnSpc>
              <a:spcAft>
                <a:spcPts val="0"/>
              </a:spcAft>
              <a:buFont typeface="Arial"/>
              <a:buChar char="●"/>
            </a:pPr>
            <a:r>
              <a:rPr lang="zh-TW" altLang="en-US" sz="2400" dirty="0" smtClean="0">
                <a:latin typeface="Arial"/>
                <a:ea typeface="Gungsuh"/>
                <a:cs typeface="Gungsuh"/>
              </a:rPr>
              <a:t>双手曲</a:t>
            </a:r>
            <a:r>
              <a:rPr lang="zh-TW" altLang="en-US" sz="2400" dirty="0">
                <a:latin typeface="Arial"/>
                <a:ea typeface="Gungsuh"/>
                <a:cs typeface="Gungsuh"/>
              </a:rPr>
              <a:t>臂，向上拉高至胸</a:t>
            </a:r>
            <a:r>
              <a:rPr lang="zh-TW" altLang="en-US" sz="2400" dirty="0" smtClean="0">
                <a:latin typeface="Arial"/>
                <a:ea typeface="Gungsuh"/>
                <a:cs typeface="Gungsuh"/>
              </a:rPr>
              <a:t>前。</a:t>
            </a:r>
            <a:endParaRPr lang="zh-TW" altLang="en-US" sz="2400" dirty="0">
              <a:latin typeface="Arial"/>
              <a:ea typeface="Gungsuh"/>
              <a:cs typeface="Gungsuh"/>
            </a:endParaRPr>
          </a:p>
          <a:p>
            <a:pPr marL="342900" lvl="0" indent="-342900">
              <a:lnSpc>
                <a:spcPct val="115000"/>
              </a:lnSpc>
              <a:spcAft>
                <a:spcPts val="0"/>
              </a:spcAft>
              <a:buFont typeface="Arial"/>
              <a:buChar char="●"/>
            </a:pPr>
            <a:r>
              <a:rPr lang="zh-TW" altLang="en-US" sz="2400" dirty="0" smtClean="0">
                <a:latin typeface="Arial"/>
                <a:ea typeface="Gungsuh"/>
                <a:cs typeface="Gungsuh"/>
              </a:rPr>
              <a:t>期间手肘</a:t>
            </a:r>
            <a:r>
              <a:rPr lang="zh-TW" altLang="en-US" sz="2400" dirty="0">
                <a:latin typeface="Arial"/>
                <a:ea typeface="Gungsuh"/>
                <a:cs typeface="Gungsuh"/>
              </a:rPr>
              <a:t>保持在固定的位置</a:t>
            </a:r>
          </a:p>
          <a:p>
            <a:pPr marL="342900" lvl="0" indent="-342900">
              <a:lnSpc>
                <a:spcPct val="115000"/>
              </a:lnSpc>
              <a:spcAft>
                <a:spcPts val="0"/>
              </a:spcAft>
              <a:buFont typeface="Arial"/>
              <a:buChar char="●"/>
            </a:pPr>
            <a:r>
              <a:rPr lang="zh-TW" altLang="en-US" sz="2400" dirty="0" smtClean="0">
                <a:latin typeface="Arial"/>
                <a:ea typeface="Gungsuh"/>
                <a:cs typeface="Gungsuh"/>
              </a:rPr>
              <a:t>完成后慢慢放下返回至起始动作</a:t>
            </a:r>
          </a:p>
          <a:p>
            <a:pPr marL="342900" lvl="0" indent="-342900">
              <a:lnSpc>
                <a:spcPct val="115000"/>
              </a:lnSpc>
              <a:spcAft>
                <a:spcPts val="0"/>
              </a:spcAft>
              <a:buFont typeface="Arial"/>
              <a:buChar char="●"/>
            </a:pPr>
            <a:r>
              <a:rPr lang="zh-TW" altLang="en-US" sz="2400" dirty="0" smtClean="0">
                <a:latin typeface="Arial"/>
                <a:ea typeface="Gungsuh"/>
                <a:cs typeface="Gungsuh"/>
              </a:rPr>
              <a:t>向上拉动时呼气</a:t>
            </a:r>
          </a:p>
          <a:p>
            <a:pPr marL="342900" lvl="0" indent="-342900">
              <a:lnSpc>
                <a:spcPct val="115000"/>
              </a:lnSpc>
              <a:spcAft>
                <a:spcPts val="0"/>
              </a:spcAft>
              <a:buFont typeface="Arial"/>
              <a:buChar char="●"/>
            </a:pPr>
            <a:r>
              <a:rPr lang="zh-TW" altLang="en-US" sz="2400" dirty="0" smtClean="0">
                <a:latin typeface="Arial"/>
                <a:ea typeface="Gungsuh"/>
                <a:cs typeface="Gungsuh"/>
              </a:rPr>
              <a:t>向下回臂时吸气</a:t>
            </a:r>
          </a:p>
          <a:p>
            <a:pPr marL="342900" lvl="0" indent="-342900">
              <a:lnSpc>
                <a:spcPct val="115000"/>
              </a:lnSpc>
              <a:spcAft>
                <a:spcPts val="0"/>
              </a:spcAft>
              <a:buFont typeface="Arial"/>
              <a:buChar char="●"/>
            </a:pPr>
            <a:r>
              <a:rPr lang="zh-TW" altLang="en-US" sz="2400" dirty="0" smtClean="0">
                <a:latin typeface="Arial"/>
                <a:ea typeface="Gungsuh"/>
                <a:cs typeface="Gungsuh"/>
              </a:rPr>
              <a:t>重复以上动作</a:t>
            </a:r>
            <a:r>
              <a:rPr lang="en-US" altLang="zh-TW" sz="2400" dirty="0" smtClean="0">
                <a:latin typeface="Arial"/>
                <a:ea typeface="Gungsuh"/>
                <a:cs typeface="Gungsuh"/>
              </a:rPr>
              <a:t>10-15</a:t>
            </a:r>
            <a:r>
              <a:rPr lang="zh-TW" altLang="en-US" sz="2400" dirty="0">
                <a:latin typeface="Arial"/>
                <a:ea typeface="Gungsuh"/>
                <a:cs typeface="Gungsuh"/>
              </a:rPr>
              <a:t>次</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05847" y="1843419"/>
            <a:ext cx="4937760" cy="4023360"/>
          </a:xfrm>
        </p:spPr>
        <p:txBody>
          <a:bodyPr>
            <a:normAutofit/>
          </a:bodyPr>
          <a:lstStyle/>
          <a:p>
            <a:pPr lvl="0">
              <a:buFont typeface="Wingdings" panose="05000000000000000000" pitchFamily="2" charset="2"/>
              <a:buChar char="u"/>
            </a:pPr>
            <a:r>
              <a:rPr lang="zh-TW" altLang="en-US" sz="2400" b="1" dirty="0" smtClean="0"/>
              <a:t>注意事项</a:t>
            </a:r>
            <a:endParaRPr lang="en-US" altLang="zh-TW" sz="2400" b="1" dirty="0" smtClean="0"/>
          </a:p>
          <a:p>
            <a:pPr marL="342900" lvl="0" indent="-342900">
              <a:lnSpc>
                <a:spcPct val="115000"/>
              </a:lnSpc>
              <a:spcAft>
                <a:spcPts val="0"/>
              </a:spcAft>
              <a:buFont typeface="Arial"/>
              <a:buChar char="●"/>
            </a:pPr>
            <a:r>
              <a:rPr lang="zh-TW" altLang="zh-HK" sz="2400" dirty="0" smtClean="0">
                <a:latin typeface="Arial"/>
                <a:ea typeface="Gungsuh"/>
                <a:cs typeface="Gungsuh"/>
              </a:rPr>
              <a:t>过程中手肘保持稳定</a:t>
            </a:r>
            <a:endParaRPr lang="zh-TW" altLang="zh-HK" sz="1600" dirty="0">
              <a:latin typeface="Arial"/>
            </a:endParaRPr>
          </a:p>
          <a:p>
            <a:pPr marL="342900" lvl="0" indent="-342900">
              <a:lnSpc>
                <a:spcPct val="115000"/>
              </a:lnSpc>
              <a:spcAft>
                <a:spcPts val="1000"/>
              </a:spcAft>
              <a:buFont typeface="Arial"/>
              <a:buChar char="●"/>
            </a:pPr>
            <a:r>
              <a:rPr lang="zh-TW" altLang="zh-HK" sz="2400" dirty="0" smtClean="0">
                <a:latin typeface="Arial"/>
                <a:ea typeface="Gungsuh"/>
                <a:cs typeface="Gungsuh"/>
              </a:rPr>
              <a:t>身体避免过份前倾</a:t>
            </a:r>
            <a:endParaRPr lang="zh-TW" altLang="zh-HK" sz="1600" dirty="0">
              <a:latin typeface="Arial"/>
            </a:endParaRPr>
          </a:p>
          <a:p>
            <a:pPr marL="0" lvl="0" indent="0">
              <a:buNone/>
            </a:pPr>
            <a:endParaRPr lang="en-US" altLang="zh-TW" sz="2400" dirty="0"/>
          </a:p>
          <a:p>
            <a:pPr>
              <a:buFont typeface="Wingdings" panose="05000000000000000000" pitchFamily="2" charset="2"/>
              <a:buChar char="u"/>
            </a:pPr>
            <a:r>
              <a:rPr lang="zh-TW" altLang="zh-HK" sz="2400" b="1" dirty="0" smtClean="0"/>
              <a:t>相关动作</a:t>
            </a:r>
          </a:p>
          <a:p>
            <a:pPr>
              <a:buFont typeface="Wingdings" panose="05000000000000000000" pitchFamily="2" charset="2"/>
              <a:buChar char="Ø"/>
            </a:pPr>
            <a:r>
              <a:rPr lang="zh-TW" altLang="en-US" sz="2400" dirty="0" smtClean="0"/>
              <a:t>自由式</a:t>
            </a:r>
            <a:r>
              <a:rPr lang="en-US" altLang="zh-TW" sz="2400" dirty="0"/>
              <a:t>(</a:t>
            </a:r>
            <a:r>
              <a:rPr lang="zh-TW" altLang="en-US" sz="2400" dirty="0"/>
              <a:t>抱水</a:t>
            </a:r>
            <a:r>
              <a:rPr lang="en-US" altLang="zh-TW" sz="2400" dirty="0" smtClean="0"/>
              <a:t>)</a:t>
            </a:r>
            <a:r>
              <a:rPr lang="zh-TW" altLang="en-US" sz="2400" dirty="0" smtClean="0"/>
              <a:t>、网球</a:t>
            </a:r>
            <a:r>
              <a:rPr lang="en-US" altLang="zh-TW" sz="2400" dirty="0" smtClean="0"/>
              <a:t>(</a:t>
            </a:r>
            <a:r>
              <a:rPr lang="zh-TW" altLang="en-US" sz="2400" dirty="0" smtClean="0"/>
              <a:t>击球</a:t>
            </a:r>
            <a:r>
              <a:rPr lang="en-US" altLang="zh-TW" sz="2400" dirty="0" smtClean="0"/>
              <a:t>)</a:t>
            </a:r>
            <a:endParaRPr lang="en-US" altLang="zh-TW" sz="2400" dirty="0"/>
          </a:p>
          <a:p>
            <a:pPr>
              <a:buFont typeface="Wingdings" panose="05000000000000000000" pitchFamily="2" charset="2"/>
              <a:buChar char="Ø"/>
            </a:pPr>
            <a:r>
              <a:rPr lang="zh-TW" altLang="en-US" sz="2400" dirty="0" smtClean="0"/>
              <a:t>棒球</a:t>
            </a:r>
            <a:r>
              <a:rPr lang="en-US" altLang="zh-TW" sz="2400" dirty="0"/>
              <a:t>(</a:t>
            </a:r>
            <a:r>
              <a:rPr lang="zh-TW" altLang="en-US" sz="2400" dirty="0"/>
              <a:t>投球</a:t>
            </a:r>
            <a:r>
              <a:rPr lang="en-US" altLang="zh-TW" sz="2400" dirty="0"/>
              <a:t>)</a:t>
            </a:r>
          </a:p>
        </p:txBody>
      </p:sp>
      <p:sp>
        <p:nvSpPr>
          <p:cNvPr id="4" name="Slide Number Placeholder 3"/>
          <p:cNvSpPr>
            <a:spLocks noGrp="1"/>
          </p:cNvSpPr>
          <p:nvPr>
            <p:ph type="sldNum" sz="quarter" idx="12"/>
          </p:nvPr>
        </p:nvSpPr>
        <p:spPr/>
        <p:txBody>
          <a:bodyPr/>
          <a:lstStyle/>
          <a:p>
            <a:fld id="{6D22F896-40B5-4ADD-8801-0D06FADFA095}" type="slidenum">
              <a:rPr lang="en-US" smtClean="0"/>
              <a:pPr/>
              <a:t>26</a:t>
            </a:fld>
            <a:endParaRPr lang="en-US" dirty="0"/>
          </a:p>
        </p:txBody>
      </p:sp>
      <p:pic>
        <p:nvPicPr>
          <p:cNvPr id="8" name="image49.png"/>
          <p:cNvPicPr/>
          <p:nvPr/>
        </p:nvPicPr>
        <p:blipFill>
          <a:blip r:embed="rId2"/>
          <a:srcRect/>
          <a:stretch>
            <a:fillRect/>
          </a:stretch>
        </p:blipFill>
        <p:spPr>
          <a:xfrm>
            <a:off x="4182479" y="4044950"/>
            <a:ext cx="2190750" cy="2813050"/>
          </a:xfrm>
          <a:prstGeom prst="rect">
            <a:avLst/>
          </a:prstGeom>
          <a:ln/>
        </p:spPr>
      </p:pic>
    </p:spTree>
    <p:extLst>
      <p:ext uri="{BB962C8B-B14F-4D97-AF65-F5344CB8AC3E}">
        <p14:creationId xmlns:p14="http://schemas.microsoft.com/office/powerpoint/2010/main" val="3325245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三头</a:t>
            </a:r>
            <a:r>
              <a:rPr lang="zh-TW" altLang="zh-HK" b="1" dirty="0" smtClean="0"/>
              <a:t>肌 </a:t>
            </a:r>
            <a:r>
              <a:rPr lang="en-US" altLang="zh-TW" b="1" dirty="0" smtClean="0"/>
              <a:t>–</a:t>
            </a:r>
            <a:r>
              <a:rPr lang="zh-TW" altLang="zh-HK" b="1" dirty="0" smtClean="0"/>
              <a:t> </a:t>
            </a:r>
            <a:r>
              <a:rPr lang="zh-TW" altLang="en-US" b="1" dirty="0" smtClean="0"/>
              <a:t>初</a:t>
            </a:r>
            <a:r>
              <a:rPr lang="zh-TW" altLang="zh-HK" b="1" dirty="0" smtClean="0"/>
              <a:t>阶</a:t>
            </a:r>
            <a:endParaRPr lang="zh-HK" altLang="en-US" b="1" dirty="0"/>
          </a:p>
        </p:txBody>
      </p:sp>
      <p:sp>
        <p:nvSpPr>
          <p:cNvPr id="6" name="Content Placeholder 5"/>
          <p:cNvSpPr>
            <a:spLocks noGrp="1"/>
          </p:cNvSpPr>
          <p:nvPr>
            <p:ph sz="half" idx="1"/>
          </p:nvPr>
        </p:nvSpPr>
        <p:spPr>
          <a:xfrm>
            <a:off x="467676" y="1777364"/>
            <a:ext cx="4937760" cy="4023360"/>
          </a:xfrm>
        </p:spPr>
        <p:txBody>
          <a:bodyPr>
            <a:normAutofit/>
          </a:bodyPr>
          <a:lstStyle/>
          <a:p>
            <a:pPr>
              <a:buFont typeface="Wingdings" panose="05000000000000000000" pitchFamily="2" charset="2"/>
              <a:buChar char="u"/>
            </a:pPr>
            <a:r>
              <a:rPr lang="zh-TW" altLang="zh-HK" sz="2400" b="1" dirty="0" smtClean="0"/>
              <a:t>热身动作</a:t>
            </a:r>
          </a:p>
          <a:p>
            <a:pPr marL="342900" lvl="0" indent="-342900">
              <a:lnSpc>
                <a:spcPct val="115000"/>
              </a:lnSpc>
              <a:spcAft>
                <a:spcPts val="0"/>
              </a:spcAft>
              <a:buFont typeface="Arial"/>
              <a:buChar char="●"/>
            </a:pPr>
            <a:r>
              <a:rPr lang="zh-TW" altLang="zh-HK" sz="2400" dirty="0" smtClean="0">
                <a:latin typeface="Arial"/>
                <a:ea typeface="Gungsuh"/>
                <a:cs typeface="Gungsuh"/>
              </a:rPr>
              <a:t>手提起并屈曲手肘至头后</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右手按左手肘往右拉</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重复以上动作8-10次</a:t>
            </a:r>
            <a:endParaRPr lang="zh-TW" altLang="zh-HK" sz="1600" dirty="0">
              <a:latin typeface="Arial"/>
            </a:endParaRPr>
          </a:p>
          <a:p>
            <a:pPr marL="342900" lvl="0" indent="-342900">
              <a:lnSpc>
                <a:spcPct val="115000"/>
              </a:lnSpc>
              <a:spcAft>
                <a:spcPts val="1000"/>
              </a:spcAft>
              <a:buFont typeface="Arial"/>
              <a:buChar char="●"/>
            </a:pPr>
            <a:r>
              <a:rPr lang="zh-TW" altLang="zh-HK" sz="2400" dirty="0" smtClean="0">
                <a:latin typeface="Arial"/>
                <a:ea typeface="Gungsuh"/>
                <a:cs typeface="Gungsuh"/>
              </a:rPr>
              <a:t>换边继续</a:t>
            </a:r>
            <a:endParaRPr lang="zh-TW" altLang="zh-HK" sz="1600" dirty="0">
              <a:latin typeface="Arial"/>
            </a:endParaRPr>
          </a:p>
          <a:p>
            <a:endParaRPr lang="zh-HK" altLang="en-US" dirty="0"/>
          </a:p>
        </p:txBody>
      </p:sp>
      <p:sp>
        <p:nvSpPr>
          <p:cNvPr id="7" name="Content Placeholder 6"/>
          <p:cNvSpPr>
            <a:spLocks noGrp="1"/>
          </p:cNvSpPr>
          <p:nvPr>
            <p:ph sz="half" idx="2"/>
          </p:nvPr>
        </p:nvSpPr>
        <p:spPr>
          <a:xfrm>
            <a:off x="6274723" y="1845734"/>
            <a:ext cx="4937760" cy="4619233"/>
          </a:xfrm>
        </p:spPr>
        <p:txBody>
          <a:bodyPr>
            <a:normAutofit/>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a:buChar char="●"/>
            </a:pPr>
            <a:r>
              <a:rPr lang="zh-TW" altLang="zh-HK" sz="2400" dirty="0" smtClean="0">
                <a:latin typeface="Arial"/>
                <a:ea typeface="Gungsuh"/>
                <a:cs typeface="Gungsuh"/>
              </a:rPr>
              <a:t>双手握弹力带两端并围绕掌心</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左手曲臂放背后，掌心向后</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右手曲臂放头后，掌心向前</a:t>
            </a:r>
            <a:r>
              <a:rPr lang="zh-TW" altLang="en-US" sz="2400" dirty="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右手手臂与头后保持适当距离</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挺胸收腹，肩</a:t>
            </a:r>
            <a:r>
              <a:rPr lang="zh-TW" altLang="zh-HK" sz="2400" dirty="0" smtClean="0">
                <a:latin typeface="Arial"/>
                <a:ea typeface="Gungsuh"/>
                <a:cs typeface="Gungsuh"/>
              </a:rPr>
              <a:t>部放松</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双脚平肩，眼望前方</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1000"/>
              </a:spcAft>
              <a:buFont typeface="Arial"/>
              <a:buChar char="●"/>
            </a:pPr>
            <a:r>
              <a:rPr lang="zh-TW" altLang="zh-HK" sz="2400" dirty="0" smtClean="0">
                <a:latin typeface="Arial"/>
                <a:ea typeface="Gungsuh"/>
                <a:cs typeface="Gungsuh"/>
              </a:rPr>
              <a:t>锁紧手腕</a:t>
            </a:r>
            <a:endParaRPr lang="zh-TW" altLang="zh-HK" sz="1600" dirty="0">
              <a:latin typeface="Arial"/>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27</a:t>
            </a:fld>
            <a:endParaRPr lang="en-US" dirty="0"/>
          </a:p>
        </p:txBody>
      </p:sp>
      <p:pic>
        <p:nvPicPr>
          <p:cNvPr id="9" name="image20.png"/>
          <p:cNvPicPr/>
          <p:nvPr/>
        </p:nvPicPr>
        <p:blipFill>
          <a:blip r:embed="rId2"/>
          <a:srcRect t="2000"/>
          <a:stretch>
            <a:fillRect/>
          </a:stretch>
        </p:blipFill>
        <p:spPr>
          <a:xfrm>
            <a:off x="4832684" y="1733248"/>
            <a:ext cx="1295400" cy="2409825"/>
          </a:xfrm>
          <a:prstGeom prst="rect">
            <a:avLst/>
          </a:prstGeom>
          <a:ln/>
        </p:spPr>
      </p:pic>
      <p:pic>
        <p:nvPicPr>
          <p:cNvPr id="10" name="image12.png"/>
          <p:cNvPicPr/>
          <p:nvPr/>
        </p:nvPicPr>
        <p:blipFill>
          <a:blip r:embed="rId3"/>
          <a:srcRect/>
          <a:stretch>
            <a:fillRect/>
          </a:stretch>
        </p:blipFill>
        <p:spPr>
          <a:xfrm>
            <a:off x="3972427" y="4143073"/>
            <a:ext cx="1295400" cy="2406650"/>
          </a:xfrm>
          <a:prstGeom prst="rect">
            <a:avLst/>
          </a:prstGeom>
          <a:ln/>
        </p:spPr>
      </p:pic>
      <p:pic>
        <p:nvPicPr>
          <p:cNvPr id="11" name="image94.png"/>
          <p:cNvPicPr/>
          <p:nvPr/>
        </p:nvPicPr>
        <p:blipFill>
          <a:blip r:embed="rId4"/>
          <a:srcRect t="6654"/>
          <a:stretch>
            <a:fillRect/>
          </a:stretch>
        </p:blipFill>
        <p:spPr>
          <a:xfrm>
            <a:off x="10187990" y="0"/>
            <a:ext cx="1762125" cy="2355850"/>
          </a:xfrm>
          <a:prstGeom prst="rect">
            <a:avLst/>
          </a:prstGeom>
          <a:ln/>
        </p:spPr>
      </p:pic>
    </p:spTree>
    <p:extLst>
      <p:ext uri="{BB962C8B-B14F-4D97-AF65-F5344CB8AC3E}">
        <p14:creationId xmlns:p14="http://schemas.microsoft.com/office/powerpoint/2010/main" val="3647724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三头</a:t>
            </a:r>
            <a:r>
              <a:rPr lang="zh-TW" altLang="zh-HK" b="1" dirty="0" smtClean="0"/>
              <a:t>肌 </a:t>
            </a:r>
            <a:r>
              <a:rPr lang="en-US" altLang="zh-TW" b="1" dirty="0"/>
              <a:t>–</a:t>
            </a:r>
            <a:r>
              <a:rPr lang="zh-TW" altLang="zh-HK" b="1" dirty="0"/>
              <a:t> </a:t>
            </a:r>
            <a:r>
              <a:rPr lang="zh-TW" altLang="en-US" b="1" dirty="0" smtClean="0"/>
              <a:t>初</a:t>
            </a:r>
            <a:r>
              <a:rPr lang="zh-TW" altLang="zh-HK" b="1" dirty="0" smtClean="0"/>
              <a:t>阶</a:t>
            </a:r>
            <a:endParaRPr lang="zh-HK" altLang="en-US" b="1" dirty="0"/>
          </a:p>
        </p:txBody>
      </p:sp>
      <p:sp>
        <p:nvSpPr>
          <p:cNvPr id="6" name="Content Placeholder 5"/>
          <p:cNvSpPr>
            <a:spLocks noGrp="1"/>
          </p:cNvSpPr>
          <p:nvPr>
            <p:ph sz="half" idx="1"/>
          </p:nvPr>
        </p:nvSpPr>
        <p:spPr>
          <a:xfrm>
            <a:off x="712168" y="1844824"/>
            <a:ext cx="4937760" cy="4023360"/>
          </a:xfrm>
        </p:spPr>
        <p:txBody>
          <a:bodyPr>
            <a:normAutofit/>
          </a:bodyPr>
          <a:lstStyle/>
          <a:p>
            <a:pPr>
              <a:buFont typeface="Wingdings" panose="05000000000000000000" pitchFamily="2" charset="2"/>
              <a:buChar char="u"/>
            </a:pPr>
            <a:r>
              <a:rPr lang="zh-TW" altLang="zh-HK" sz="2400" b="1" dirty="0" smtClean="0"/>
              <a:t>动作过程</a:t>
            </a:r>
          </a:p>
          <a:p>
            <a:pPr marL="342900" lvl="0" indent="-342900">
              <a:lnSpc>
                <a:spcPct val="115000"/>
              </a:lnSpc>
              <a:spcAft>
                <a:spcPts val="0"/>
              </a:spcAft>
              <a:buFont typeface="Arial"/>
              <a:buChar char="●"/>
            </a:pPr>
            <a:r>
              <a:rPr lang="zh-TW" altLang="zh-HK" sz="2400" dirty="0" smtClean="0">
                <a:latin typeface="Arial"/>
                <a:ea typeface="Gungsuh"/>
                <a:cs typeface="Gungsuh"/>
              </a:rPr>
              <a:t>右手</a:t>
            </a:r>
            <a:r>
              <a:rPr lang="zh-TW" altLang="zh-HK" sz="2400" dirty="0">
                <a:latin typeface="Arial"/>
                <a:ea typeface="Gungsuh"/>
                <a:cs typeface="Gungsuh"/>
              </a:rPr>
              <a:t>向上拉</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完成后慢慢返回至起始动作</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向上拉动时呼气</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向下</a:t>
            </a:r>
            <a:r>
              <a:rPr lang="zh-TW" altLang="zh-HK" sz="2400" dirty="0">
                <a:latin typeface="Arial"/>
                <a:cs typeface="新細明體"/>
              </a:rPr>
              <a:t>回</a:t>
            </a:r>
            <a:r>
              <a:rPr lang="zh-TW" altLang="zh-HK" sz="2400" dirty="0" smtClean="0">
                <a:latin typeface="Arial"/>
                <a:cs typeface="新細明體"/>
              </a:rPr>
              <a:t>臂</a:t>
            </a:r>
            <a:r>
              <a:rPr lang="zh-TW" altLang="zh-HK" sz="2400" dirty="0" smtClean="0">
                <a:latin typeface="Arial"/>
                <a:ea typeface="Gungsuh"/>
                <a:cs typeface="Gungsuh"/>
              </a:rPr>
              <a:t>时吸气</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重复以上动作10-15次</a:t>
            </a:r>
            <a:endParaRPr lang="zh-TW" altLang="zh-HK" sz="1600" dirty="0">
              <a:latin typeface="Arial"/>
            </a:endParaRPr>
          </a:p>
          <a:p>
            <a:pPr marL="342900" lvl="0" indent="-342900">
              <a:lnSpc>
                <a:spcPct val="115000"/>
              </a:lnSpc>
              <a:spcAft>
                <a:spcPts val="1000"/>
              </a:spcAft>
              <a:buFont typeface="Arial"/>
              <a:buChar char="●"/>
            </a:pPr>
            <a:r>
              <a:rPr lang="zh-TW" altLang="zh-HK" sz="2400" dirty="0" smtClean="0">
                <a:latin typeface="Arial"/>
                <a:ea typeface="Gungsuh"/>
                <a:cs typeface="Gungsuh"/>
              </a:rPr>
              <a:t>换边继续</a:t>
            </a:r>
            <a:endParaRPr lang="zh-TW" altLang="zh-HK" sz="1600" dirty="0">
              <a:latin typeface="Arial"/>
            </a:endParaRP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05847" y="1843419"/>
            <a:ext cx="4937760" cy="4023360"/>
          </a:xfrm>
        </p:spPr>
        <p:txBody>
          <a:bodyPr>
            <a:normAutofit/>
          </a:bodyPr>
          <a:lstStyle/>
          <a:p>
            <a:pPr lvl="0">
              <a:buFont typeface="Wingdings" panose="05000000000000000000" pitchFamily="2" charset="2"/>
              <a:buChar char="u"/>
            </a:pPr>
            <a:r>
              <a:rPr lang="zh-TW" altLang="en-US" sz="2400" b="1" dirty="0" smtClean="0"/>
              <a:t>注意事项</a:t>
            </a:r>
            <a:endParaRPr lang="en-US" altLang="zh-TW" sz="2400" b="1" dirty="0" smtClean="0"/>
          </a:p>
          <a:p>
            <a:pPr marL="342900" lvl="0" indent="-342900">
              <a:lnSpc>
                <a:spcPct val="115000"/>
              </a:lnSpc>
              <a:spcAft>
                <a:spcPts val="0"/>
              </a:spcAft>
              <a:buFont typeface="Arial"/>
              <a:buChar char="●"/>
            </a:pPr>
            <a:r>
              <a:rPr lang="zh-TW" altLang="zh-HK" sz="2400" dirty="0" smtClean="0">
                <a:latin typeface="Arial"/>
                <a:ea typeface="Gungsuh"/>
                <a:cs typeface="Gungsuh"/>
              </a:rPr>
              <a:t>避免手肘过份伸直</a:t>
            </a:r>
            <a:endParaRPr lang="zh-TW" altLang="zh-HK" sz="1600" dirty="0">
              <a:latin typeface="Arial"/>
            </a:endParaRPr>
          </a:p>
          <a:p>
            <a:pPr marL="342900" lvl="0" indent="-342900">
              <a:lnSpc>
                <a:spcPct val="115000"/>
              </a:lnSpc>
              <a:spcAft>
                <a:spcPts val="1000"/>
              </a:spcAft>
              <a:buFont typeface="Arial"/>
              <a:buChar char="●"/>
            </a:pPr>
            <a:r>
              <a:rPr lang="zh-TW" altLang="zh-HK" sz="2400" dirty="0" smtClean="0">
                <a:latin typeface="Arial"/>
                <a:ea typeface="Gungsuh"/>
                <a:cs typeface="Gungsuh"/>
              </a:rPr>
              <a:t>左手用力握紧弹力带，保持稳定</a:t>
            </a:r>
            <a:r>
              <a:rPr lang="zh-TW" altLang="en-US" sz="2400" dirty="0" smtClean="0">
                <a:latin typeface="Arial"/>
                <a:ea typeface="Gungsuh"/>
                <a:cs typeface="Gungsuh"/>
              </a:rPr>
              <a:t>。</a:t>
            </a:r>
            <a:endParaRPr lang="zh-TW" altLang="zh-HK" sz="1600" dirty="0">
              <a:latin typeface="Arial"/>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smtClean="0"/>
              <a:t>相关动作</a:t>
            </a:r>
          </a:p>
          <a:p>
            <a:pPr>
              <a:buFont typeface="Wingdings" panose="05000000000000000000" pitchFamily="2" charset="2"/>
              <a:buChar char="Ø"/>
            </a:pPr>
            <a:r>
              <a:rPr lang="zh-TW" altLang="en-US" sz="2400" dirty="0" smtClean="0"/>
              <a:t>自由式</a:t>
            </a:r>
            <a:r>
              <a:rPr lang="en-US" altLang="zh-TW" sz="2400" dirty="0"/>
              <a:t>(</a:t>
            </a:r>
            <a:r>
              <a:rPr lang="zh-TW" altLang="en-US" sz="2400" dirty="0"/>
              <a:t>推水</a:t>
            </a:r>
            <a:r>
              <a:rPr lang="en-US" altLang="zh-TW" sz="2400" dirty="0" smtClean="0"/>
              <a:t>)</a:t>
            </a:r>
            <a:r>
              <a:rPr lang="zh-TW" altLang="en-US" sz="2400" dirty="0" smtClean="0"/>
              <a:t>，篮球</a:t>
            </a:r>
            <a:r>
              <a:rPr lang="en-US" altLang="zh-TW" sz="2400" dirty="0" smtClean="0"/>
              <a:t>(</a:t>
            </a:r>
            <a:r>
              <a:rPr lang="zh-TW" altLang="en-US" sz="2400" dirty="0" smtClean="0"/>
              <a:t>传球、投篮</a:t>
            </a:r>
            <a:r>
              <a:rPr lang="en-US" altLang="zh-TW" sz="2400" dirty="0" smtClean="0"/>
              <a:t>)</a:t>
            </a:r>
            <a:endParaRPr lang="en-US" altLang="zh-TW" sz="2400"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28</a:t>
            </a:fld>
            <a:endParaRPr lang="en-US" dirty="0"/>
          </a:p>
        </p:txBody>
      </p:sp>
      <p:pic>
        <p:nvPicPr>
          <p:cNvPr id="8" name="image95.png"/>
          <p:cNvPicPr/>
          <p:nvPr/>
        </p:nvPicPr>
        <p:blipFill>
          <a:blip r:embed="rId2"/>
          <a:srcRect/>
          <a:stretch>
            <a:fillRect/>
          </a:stretch>
        </p:blipFill>
        <p:spPr>
          <a:xfrm>
            <a:off x="4299284" y="3769895"/>
            <a:ext cx="1939841" cy="2881445"/>
          </a:xfrm>
          <a:prstGeom prst="rect">
            <a:avLst/>
          </a:prstGeom>
          <a:ln/>
        </p:spPr>
      </p:pic>
    </p:spTree>
    <p:extLst>
      <p:ext uri="{BB962C8B-B14F-4D97-AF65-F5344CB8AC3E}">
        <p14:creationId xmlns:p14="http://schemas.microsoft.com/office/powerpoint/2010/main" val="489517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三头</a:t>
            </a:r>
            <a:r>
              <a:rPr lang="zh-TW" altLang="zh-HK" b="1" dirty="0" smtClean="0"/>
              <a:t>肌 </a:t>
            </a:r>
            <a:r>
              <a:rPr lang="en-US" altLang="zh-TW" b="1" dirty="0" smtClean="0"/>
              <a:t>–</a:t>
            </a:r>
            <a:r>
              <a:rPr lang="zh-TW" altLang="zh-HK" b="1" dirty="0" smtClean="0"/>
              <a:t> </a:t>
            </a:r>
            <a:r>
              <a:rPr lang="zh-TW" altLang="en-US" b="1" dirty="0" smtClean="0"/>
              <a:t>进</a:t>
            </a:r>
            <a:r>
              <a:rPr lang="zh-TW" altLang="zh-HK" b="1" dirty="0" smtClean="0"/>
              <a:t>阶</a:t>
            </a:r>
            <a:endParaRPr lang="zh-HK" altLang="en-US" b="1" dirty="0"/>
          </a:p>
        </p:txBody>
      </p:sp>
      <p:sp>
        <p:nvSpPr>
          <p:cNvPr id="6" name="Content Placeholder 5"/>
          <p:cNvSpPr>
            <a:spLocks noGrp="1"/>
          </p:cNvSpPr>
          <p:nvPr>
            <p:ph sz="half" idx="1"/>
          </p:nvPr>
        </p:nvSpPr>
        <p:spPr>
          <a:xfrm>
            <a:off x="467676" y="1777364"/>
            <a:ext cx="4937760" cy="4023360"/>
          </a:xfrm>
        </p:spPr>
        <p:txBody>
          <a:bodyPr>
            <a:normAutofit fontScale="92500" lnSpcReduction="10000"/>
          </a:bodyPr>
          <a:lstStyle/>
          <a:p>
            <a:pPr>
              <a:buFont typeface="Wingdings" panose="05000000000000000000" pitchFamily="2" charset="2"/>
              <a:buChar char="u"/>
            </a:pPr>
            <a:r>
              <a:rPr lang="zh-TW" altLang="zh-HK" sz="2400" b="1" dirty="0" smtClean="0"/>
              <a:t>热身动作</a:t>
            </a:r>
          </a:p>
          <a:p>
            <a:pPr marL="342900" lvl="0" indent="-342900">
              <a:lnSpc>
                <a:spcPct val="115000"/>
              </a:lnSpc>
              <a:spcAft>
                <a:spcPts val="0"/>
              </a:spcAft>
              <a:buFont typeface="Arial"/>
              <a:buChar char="●"/>
            </a:pPr>
            <a:r>
              <a:rPr lang="zh-TW" altLang="zh-HK" sz="2400" dirty="0" smtClean="0">
                <a:latin typeface="Arial"/>
                <a:ea typeface="Gungsuh"/>
                <a:cs typeface="Gungsuh"/>
              </a:rPr>
              <a:t>手提起并屈曲手肘至头后</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右手按左手肘往右拉</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重复以上动作8-10次</a:t>
            </a:r>
            <a:endParaRPr lang="zh-TW" altLang="zh-HK" sz="1600" dirty="0">
              <a:latin typeface="Arial"/>
            </a:endParaRPr>
          </a:p>
          <a:p>
            <a:pPr marL="342900" lvl="0" indent="-342900">
              <a:lnSpc>
                <a:spcPct val="115000"/>
              </a:lnSpc>
              <a:spcAft>
                <a:spcPts val="1000"/>
              </a:spcAft>
              <a:buFont typeface="Arial"/>
              <a:buChar char="●"/>
            </a:pPr>
            <a:r>
              <a:rPr lang="zh-TW" altLang="zh-HK" sz="2400" dirty="0" smtClean="0">
                <a:latin typeface="Arial"/>
                <a:ea typeface="Gungsuh"/>
                <a:cs typeface="Gungsuh"/>
              </a:rPr>
              <a:t>换边继续</a:t>
            </a:r>
            <a:endParaRPr lang="zh-TW" altLang="zh-HK" sz="1600" dirty="0">
              <a:latin typeface="Arial"/>
            </a:endParaRPr>
          </a:p>
          <a:p>
            <a:endParaRPr lang="zh-HK" altLang="en-US" dirty="0"/>
          </a:p>
        </p:txBody>
      </p:sp>
      <p:sp>
        <p:nvSpPr>
          <p:cNvPr id="7" name="Content Placeholder 6"/>
          <p:cNvSpPr>
            <a:spLocks noGrp="1"/>
          </p:cNvSpPr>
          <p:nvPr>
            <p:ph sz="half" idx="2"/>
          </p:nvPr>
        </p:nvSpPr>
        <p:spPr>
          <a:xfrm>
            <a:off x="6274723" y="1845734"/>
            <a:ext cx="4937760" cy="4619233"/>
          </a:xfrm>
        </p:spPr>
        <p:txBody>
          <a:bodyPr>
            <a:normAutofit fontScale="92500" lnSpcReduction="10000"/>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a:buChar char="●"/>
            </a:pPr>
            <a:r>
              <a:rPr lang="zh-TW" altLang="zh-HK" sz="2400" dirty="0" smtClean="0">
                <a:latin typeface="Arial"/>
                <a:ea typeface="Gungsuh"/>
                <a:cs typeface="Gungsuh"/>
              </a:rPr>
              <a:t>双手握弹力带两端并围绕掌心</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将弹力带绕过中背</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左边穿过腋下，右边放于肩上</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右手曲臂提起，掌心</a:t>
            </a:r>
            <a:r>
              <a:rPr lang="zh-TW" altLang="zh-HK" sz="2400" dirty="0" smtClean="0">
                <a:latin typeface="Arial"/>
                <a:ea typeface="Gungsuh"/>
                <a:cs typeface="Gungsuh"/>
              </a:rPr>
              <a:t>向内</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左手作辅助，扶在右手三头肌下</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挺胸收腹，肩</a:t>
            </a:r>
            <a:r>
              <a:rPr lang="zh-TW" altLang="zh-HK" sz="2400" dirty="0" smtClean="0">
                <a:latin typeface="Arial"/>
                <a:ea typeface="Gungsuh"/>
                <a:cs typeface="Gungsuh"/>
              </a:rPr>
              <a:t>部放松</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双脚平肩，眼望前方</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1000"/>
              </a:spcAft>
              <a:buFont typeface="Arial"/>
              <a:buChar char="●"/>
            </a:pPr>
            <a:r>
              <a:rPr lang="zh-TW" altLang="zh-HK" sz="2400" dirty="0" smtClean="0">
                <a:latin typeface="Arial"/>
                <a:ea typeface="Gungsuh"/>
                <a:cs typeface="Gungsuh"/>
              </a:rPr>
              <a:t>锁紧手腕</a:t>
            </a:r>
            <a:endParaRPr lang="zh-TW" altLang="zh-HK" sz="1600" dirty="0">
              <a:latin typeface="Arial"/>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29</a:t>
            </a:fld>
            <a:endParaRPr lang="en-US" dirty="0"/>
          </a:p>
        </p:txBody>
      </p:sp>
      <p:pic>
        <p:nvPicPr>
          <p:cNvPr id="9" name="image20.png"/>
          <p:cNvPicPr/>
          <p:nvPr/>
        </p:nvPicPr>
        <p:blipFill>
          <a:blip r:embed="rId2"/>
          <a:srcRect t="2000"/>
          <a:stretch>
            <a:fillRect/>
          </a:stretch>
        </p:blipFill>
        <p:spPr>
          <a:xfrm>
            <a:off x="4832684" y="1733248"/>
            <a:ext cx="1295400" cy="2409825"/>
          </a:xfrm>
          <a:prstGeom prst="rect">
            <a:avLst/>
          </a:prstGeom>
          <a:ln/>
        </p:spPr>
      </p:pic>
      <p:pic>
        <p:nvPicPr>
          <p:cNvPr id="10" name="image12.png"/>
          <p:cNvPicPr/>
          <p:nvPr/>
        </p:nvPicPr>
        <p:blipFill>
          <a:blip r:embed="rId3"/>
          <a:srcRect/>
          <a:stretch>
            <a:fillRect/>
          </a:stretch>
        </p:blipFill>
        <p:spPr>
          <a:xfrm>
            <a:off x="3324726" y="4143072"/>
            <a:ext cx="1507957" cy="2562527"/>
          </a:xfrm>
          <a:prstGeom prst="rect">
            <a:avLst/>
          </a:prstGeom>
          <a:ln/>
        </p:spPr>
      </p:pic>
      <p:pic>
        <p:nvPicPr>
          <p:cNvPr id="12" name="image21.png"/>
          <p:cNvPicPr/>
          <p:nvPr/>
        </p:nvPicPr>
        <p:blipFill>
          <a:blip r:embed="rId4"/>
          <a:srcRect/>
          <a:stretch>
            <a:fillRect/>
          </a:stretch>
        </p:blipFill>
        <p:spPr>
          <a:xfrm>
            <a:off x="10272464" y="480710"/>
            <a:ext cx="1832610" cy="2505075"/>
          </a:xfrm>
          <a:prstGeom prst="rect">
            <a:avLst/>
          </a:prstGeom>
          <a:ln/>
        </p:spPr>
      </p:pic>
    </p:spTree>
    <p:extLst>
      <p:ext uri="{BB962C8B-B14F-4D97-AF65-F5344CB8AC3E}">
        <p14:creationId xmlns:p14="http://schemas.microsoft.com/office/powerpoint/2010/main" val="3088525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3"/>
          </p:nvPr>
        </p:nvSpPr>
        <p:spPr>
          <a:xfrm>
            <a:off x="683624" y="1729941"/>
            <a:ext cx="11054439" cy="4493304"/>
          </a:xfrm>
        </p:spPr>
        <p:txBody>
          <a:bodyPr>
            <a:normAutofit/>
          </a:bodyPr>
          <a:lstStyle/>
          <a:p>
            <a:pPr marL="342900" lvl="0" indent="-342900">
              <a:spcAft>
                <a:spcPts val="0"/>
              </a:spcAft>
              <a:buFont typeface="+mj-lt"/>
              <a:buAutoNum type="arabicParenR"/>
            </a:pPr>
            <a:r>
              <a:rPr lang="zh-HK" altLang="zh-HK" kern="100" dirty="0" smtClean="0">
                <a:latin typeface="Calibri" panose="020F0502020204030204" pitchFamily="34" charset="0"/>
                <a:cs typeface="Times New Roman" panose="02020603050405020304" pitchFamily="18" charset="0"/>
              </a:rPr>
              <a:t>进行运动前，应确保地面平坦干爽；安</a:t>
            </a:r>
            <a:r>
              <a:rPr lang="zh-TW" altLang="zh-HK" kern="100" dirty="0" smtClean="0">
                <a:latin typeface="Calibri" panose="020F0502020204030204" pitchFamily="34" charset="0"/>
                <a:cs typeface="Times New Roman" panose="02020603050405020304" pitchFamily="18" charset="0"/>
              </a:rPr>
              <a:t>排</a:t>
            </a:r>
            <a:r>
              <a:rPr lang="zh-HK" altLang="zh-HK" kern="100" dirty="0" smtClean="0">
                <a:latin typeface="Calibri" panose="020F0502020204030204" pitchFamily="34" charset="0"/>
                <a:cs typeface="Times New Roman" panose="02020603050405020304" pitchFamily="18" charset="0"/>
              </a:rPr>
              <a:t>足</a:t>
            </a:r>
            <a:r>
              <a:rPr lang="zh-TW" altLang="zh-HK" kern="100" dirty="0" smtClean="0">
                <a:latin typeface="Calibri" panose="020F0502020204030204" pitchFamily="34" charset="0"/>
                <a:cs typeface="Times New Roman" panose="02020603050405020304" pitchFamily="18" charset="0"/>
              </a:rPr>
              <a:t>够</a:t>
            </a:r>
            <a:r>
              <a:rPr lang="zh-HK" altLang="zh-HK" kern="100" dirty="0" smtClean="0">
                <a:latin typeface="Calibri" panose="020F0502020204030204" pitchFamily="34" charset="0"/>
                <a:cs typeface="Times New Roman" panose="02020603050405020304" pitchFamily="18" charset="0"/>
              </a:rPr>
              <a:t>及</a:t>
            </a:r>
            <a:r>
              <a:rPr lang="zh-HK" altLang="zh-HK" kern="100" dirty="0">
                <a:latin typeface="Calibri" panose="020F0502020204030204" pitchFamily="34" charset="0"/>
                <a:cs typeface="Times New Roman" panose="02020603050405020304" pitchFamily="18" charset="0"/>
              </a:rPr>
              <a:t>安</a:t>
            </a:r>
            <a:r>
              <a:rPr lang="zh-TW" altLang="zh-HK" kern="100" dirty="0" smtClean="0">
                <a:latin typeface="Calibri" panose="020F0502020204030204" pitchFamily="34" charset="0"/>
                <a:cs typeface="Times New Roman" panose="02020603050405020304" pitchFamily="18" charset="0"/>
              </a:rPr>
              <a:t>全</a:t>
            </a:r>
            <a:r>
              <a:rPr lang="zh-HK" altLang="zh-HK" kern="100" dirty="0" smtClean="0">
                <a:latin typeface="Calibri" panose="020F0502020204030204" pitchFamily="34" charset="0"/>
                <a:cs typeface="Times New Roman" panose="02020603050405020304" pitchFamily="18" charset="0"/>
              </a:rPr>
              <a:t>的活动空间；确保用具合适及稳健安全；并保持室</a:t>
            </a:r>
            <a:r>
              <a:rPr lang="zh-TW" altLang="zh-HK" kern="100" dirty="0" smtClean="0">
                <a:latin typeface="Calibri" panose="020F0502020204030204" pitchFamily="34" charset="0"/>
                <a:cs typeface="Times New Roman" panose="02020603050405020304" pitchFamily="18" charset="0"/>
              </a:rPr>
              <a:t>内</a:t>
            </a:r>
            <a:r>
              <a:rPr lang="zh-HK" altLang="zh-HK" kern="100" dirty="0" smtClean="0">
                <a:latin typeface="Calibri" panose="020F0502020204030204" pitchFamily="34" charset="0"/>
                <a:cs typeface="Times New Roman" panose="02020603050405020304" pitchFamily="18" charset="0"/>
              </a:rPr>
              <a:t>空气流通</a:t>
            </a:r>
            <a:r>
              <a:rPr lang="zh-HK" altLang="zh-HK" kern="100" dirty="0">
                <a:latin typeface="Calibri" panose="020F0502020204030204" pitchFamily="34" charset="0"/>
                <a:cs typeface="Times New Roman" panose="02020603050405020304" pitchFamily="18" charset="0"/>
              </a:rPr>
              <a:t>。</a:t>
            </a:r>
            <a:endParaRPr lang="zh-TW" altLang="zh-HK" kern="100" dirty="0">
              <a:latin typeface="Calibri" panose="020F0502020204030204" pitchFamily="34" charset="0"/>
              <a:cs typeface="Times New Roman" panose="02020603050405020304" pitchFamily="18" charset="0"/>
            </a:endParaRPr>
          </a:p>
          <a:p>
            <a:pPr marL="342900" lvl="0" indent="-342900">
              <a:spcAft>
                <a:spcPts val="0"/>
              </a:spcAft>
              <a:buFont typeface="+mj-lt"/>
              <a:buAutoNum type="arabicParenR"/>
            </a:pPr>
            <a:r>
              <a:rPr lang="zh-HK" altLang="zh-HK" kern="100" dirty="0" smtClean="0">
                <a:latin typeface="Calibri" panose="020F0502020204030204" pitchFamily="34" charset="0"/>
                <a:cs typeface="Times New Roman" panose="02020603050405020304" pitchFamily="18" charset="0"/>
              </a:rPr>
              <a:t>避免于太饱或太饿时进行运动，更不应空腹进行运动。</a:t>
            </a:r>
            <a:endParaRPr lang="zh-TW" altLang="zh-HK" kern="100" dirty="0">
              <a:latin typeface="Calibri" panose="020F0502020204030204" pitchFamily="34" charset="0"/>
              <a:cs typeface="Times New Roman" panose="02020603050405020304" pitchFamily="18" charset="0"/>
            </a:endParaRPr>
          </a:p>
          <a:p>
            <a:pPr marL="342900" lvl="0" indent="-342900">
              <a:spcAft>
                <a:spcPts val="0"/>
              </a:spcAft>
              <a:buFont typeface="+mj-lt"/>
              <a:buAutoNum type="arabicParenR"/>
            </a:pPr>
            <a:r>
              <a:rPr lang="zh-HK" altLang="zh-HK" kern="100" dirty="0" smtClean="0">
                <a:latin typeface="Calibri" panose="020F0502020204030204" pitchFamily="34" charset="0"/>
                <a:cs typeface="Times New Roman" panose="02020603050405020304" pitchFamily="18" charset="0"/>
              </a:rPr>
              <a:t>注意个人的健</a:t>
            </a:r>
            <a:r>
              <a:rPr lang="zh-TW" altLang="zh-HK" kern="100" dirty="0" smtClean="0">
                <a:latin typeface="Calibri" panose="020F0502020204030204" pitchFamily="34" charset="0"/>
                <a:cs typeface="Times New Roman" panose="02020603050405020304" pitchFamily="18" charset="0"/>
              </a:rPr>
              <a:t>康</a:t>
            </a:r>
            <a:r>
              <a:rPr lang="zh-HK" altLang="zh-HK" kern="100" dirty="0">
                <a:latin typeface="Calibri" panose="020F0502020204030204" pitchFamily="34" charset="0"/>
                <a:cs typeface="Times New Roman" panose="02020603050405020304" pitchFamily="18" charset="0"/>
              </a:rPr>
              <a:t>及</a:t>
            </a:r>
            <a:r>
              <a:rPr lang="zh-HK" altLang="zh-HK" kern="100" dirty="0" smtClean="0">
                <a:latin typeface="Calibri" panose="020F0502020204030204" pitchFamily="34" charset="0"/>
                <a:cs typeface="Times New Roman" panose="02020603050405020304" pitchFamily="18" charset="0"/>
              </a:rPr>
              <a:t>身</a:t>
            </a:r>
            <a:r>
              <a:rPr lang="zh-TW" altLang="zh-HK" kern="100" dirty="0" smtClean="0">
                <a:latin typeface="Calibri" panose="020F0502020204030204" pitchFamily="34" charset="0"/>
                <a:cs typeface="Times New Roman" panose="02020603050405020304" pitchFamily="18" charset="0"/>
              </a:rPr>
              <a:t>体</a:t>
            </a:r>
            <a:r>
              <a:rPr lang="zh-HK" altLang="zh-HK" kern="100" dirty="0" smtClean="0">
                <a:latin typeface="Calibri" panose="020F0502020204030204" pitchFamily="34" charset="0"/>
                <a:cs typeface="Times New Roman" panose="02020603050405020304" pitchFamily="18" charset="0"/>
              </a:rPr>
              <a:t>状</a:t>
            </a:r>
            <a:r>
              <a:rPr lang="zh-TW" altLang="zh-HK" kern="100" dirty="0" smtClean="0">
                <a:latin typeface="Calibri" panose="020F0502020204030204" pitchFamily="34" charset="0"/>
                <a:cs typeface="Times New Roman" panose="02020603050405020304" pitchFamily="18" charset="0"/>
              </a:rPr>
              <a:t>况</a:t>
            </a:r>
            <a:r>
              <a:rPr lang="zh-HK" altLang="zh-HK" kern="100" dirty="0" smtClean="0">
                <a:latin typeface="Calibri" panose="020F0502020204030204" pitchFamily="34" charset="0"/>
                <a:cs typeface="Times New Roman" panose="02020603050405020304" pitchFamily="18" charset="0"/>
              </a:rPr>
              <a:t>，并考</a:t>
            </a:r>
            <a:r>
              <a:rPr lang="zh-TW" altLang="zh-HK" kern="100" dirty="0" smtClean="0">
                <a:latin typeface="Calibri" panose="020F0502020204030204" pitchFamily="34" charset="0"/>
                <a:cs typeface="Times New Roman" panose="02020603050405020304" pitchFamily="18" charset="0"/>
              </a:rPr>
              <a:t>虑</a:t>
            </a:r>
            <a:r>
              <a:rPr lang="zh-HK" altLang="zh-HK" kern="100" dirty="0" smtClean="0">
                <a:latin typeface="Calibri" panose="020F0502020204030204" pitchFamily="34" charset="0"/>
                <a:cs typeface="Times New Roman" panose="02020603050405020304" pitchFamily="18" charset="0"/>
              </a:rPr>
              <a:t>是</a:t>
            </a:r>
            <a:r>
              <a:rPr lang="zh-TW" altLang="zh-HK" kern="100" dirty="0" smtClean="0">
                <a:latin typeface="Calibri" panose="020F0502020204030204" pitchFamily="34" charset="0"/>
                <a:cs typeface="Times New Roman" panose="02020603050405020304" pitchFamily="18" charset="0"/>
              </a:rPr>
              <a:t>否</a:t>
            </a:r>
            <a:r>
              <a:rPr lang="zh-HK" altLang="zh-HK" kern="100" dirty="0" smtClean="0">
                <a:latin typeface="Calibri" panose="020F0502020204030204" pitchFamily="34" charset="0"/>
                <a:cs typeface="Times New Roman" panose="02020603050405020304" pitchFamily="18" charset="0"/>
              </a:rPr>
              <a:t>适宜进</a:t>
            </a:r>
            <a:r>
              <a:rPr lang="zh-TW" altLang="zh-HK" kern="100" dirty="0" smtClean="0">
                <a:latin typeface="Calibri" panose="020F0502020204030204" pitchFamily="34" charset="0"/>
                <a:cs typeface="Times New Roman" panose="02020603050405020304" pitchFamily="18" charset="0"/>
              </a:rPr>
              <a:t>行</a:t>
            </a:r>
            <a:r>
              <a:rPr lang="zh-HK" altLang="zh-HK" kern="100" dirty="0" smtClean="0">
                <a:latin typeface="Calibri" panose="020F0502020204030204" pitchFamily="34" charset="0"/>
                <a:cs typeface="Times New Roman" panose="02020603050405020304" pitchFamily="18" charset="0"/>
              </a:rPr>
              <a:t>有关运</a:t>
            </a:r>
            <a:r>
              <a:rPr lang="zh-TW" altLang="zh-HK" kern="100" dirty="0" smtClean="0">
                <a:latin typeface="Calibri" panose="020F0502020204030204" pitchFamily="34" charset="0"/>
                <a:cs typeface="Times New Roman" panose="02020603050405020304" pitchFamily="18" charset="0"/>
              </a:rPr>
              <a:t>动</a:t>
            </a:r>
            <a:r>
              <a:rPr lang="zh-HK" altLang="zh-HK" kern="100" dirty="0" smtClean="0">
                <a:latin typeface="Calibri" panose="020F0502020204030204" pitchFamily="34" charset="0"/>
                <a:cs typeface="Times New Roman" panose="02020603050405020304" pitchFamily="18" charset="0"/>
              </a:rPr>
              <a:t>。</a:t>
            </a:r>
            <a:endParaRPr lang="zh-TW" altLang="zh-HK" kern="100" dirty="0">
              <a:latin typeface="Calibri" panose="020F0502020204030204" pitchFamily="34" charset="0"/>
              <a:cs typeface="Times New Roman" panose="02020603050405020304" pitchFamily="18" charset="0"/>
            </a:endParaRPr>
          </a:p>
          <a:p>
            <a:pPr marL="342900" lvl="0" indent="-342900">
              <a:spcAft>
                <a:spcPts val="0"/>
              </a:spcAft>
              <a:buFont typeface="+mj-lt"/>
              <a:buAutoNum type="arabicParenR"/>
            </a:pPr>
            <a:r>
              <a:rPr lang="zh-TW" altLang="zh-HK" kern="100" dirty="0" smtClean="0">
                <a:latin typeface="Calibri" panose="020F0502020204030204" pitchFamily="34" charset="0"/>
                <a:cs typeface="Times New Roman" panose="02020603050405020304" pitchFamily="18" charset="0"/>
              </a:rPr>
              <a:t>进行</a:t>
            </a:r>
            <a:r>
              <a:rPr lang="zh-HK" altLang="zh-HK" kern="100" dirty="0" smtClean="0">
                <a:latin typeface="Calibri" panose="020F0502020204030204" pitchFamily="34" charset="0"/>
                <a:cs typeface="Times New Roman" panose="02020603050405020304" pitchFamily="18" charset="0"/>
              </a:rPr>
              <a:t>运</a:t>
            </a:r>
            <a:r>
              <a:rPr lang="zh-TW" altLang="zh-HK" kern="100" dirty="0" smtClean="0">
                <a:latin typeface="Calibri" panose="020F0502020204030204" pitchFamily="34" charset="0"/>
                <a:cs typeface="Times New Roman" panose="02020603050405020304" pitchFamily="18" charset="0"/>
              </a:rPr>
              <a:t>动前，应有足够的热身活动</a:t>
            </a:r>
            <a:r>
              <a:rPr lang="zh-HK" altLang="zh-HK" kern="100" dirty="0" smtClean="0">
                <a:latin typeface="Calibri" panose="020F0502020204030204" pitchFamily="34" charset="0"/>
                <a:cs typeface="Times New Roman" panose="02020603050405020304" pitchFamily="18" charset="0"/>
              </a:rPr>
              <a:t>；运动后，亦要进行适合的缓和活动。</a:t>
            </a:r>
            <a:endParaRPr lang="zh-TW" altLang="zh-HK" kern="100" dirty="0">
              <a:latin typeface="Calibri" panose="020F0502020204030204" pitchFamily="34" charset="0"/>
              <a:cs typeface="Times New Roman" panose="02020603050405020304" pitchFamily="18" charset="0"/>
            </a:endParaRPr>
          </a:p>
          <a:p>
            <a:pPr marL="342900" lvl="0" indent="-342900">
              <a:spcAft>
                <a:spcPts val="0"/>
              </a:spcAft>
              <a:buFont typeface="+mj-lt"/>
              <a:buAutoNum type="arabicParenR"/>
            </a:pPr>
            <a:r>
              <a:rPr lang="zh-TW" altLang="zh-HK" kern="100" dirty="0" smtClean="0">
                <a:latin typeface="Calibri" panose="020F0502020204030204" pitchFamily="34" charset="0"/>
                <a:cs typeface="Times New Roman" panose="02020603050405020304" pitchFamily="18" charset="0"/>
              </a:rPr>
              <a:t>因应个人的健康及体能状态，选择适合自己的</a:t>
            </a:r>
            <a:r>
              <a:rPr lang="zh-HK" altLang="zh-HK" kern="100" dirty="0" smtClean="0">
                <a:latin typeface="Calibri" panose="020F0502020204030204" pitchFamily="34" charset="0"/>
                <a:cs typeface="Times New Roman" panose="02020603050405020304" pitchFamily="18" charset="0"/>
              </a:rPr>
              <a:t>运</a:t>
            </a:r>
            <a:r>
              <a:rPr lang="zh-TW" altLang="zh-HK" kern="100" dirty="0" smtClean="0">
                <a:latin typeface="Calibri" panose="020F0502020204030204" pitchFamily="34" charset="0"/>
                <a:cs typeface="Times New Roman" panose="02020603050405020304" pitchFamily="18" charset="0"/>
              </a:rPr>
              <a:t>动强度</a:t>
            </a:r>
            <a:r>
              <a:rPr lang="zh-TW" altLang="en-US" sz="1400" kern="100" dirty="0" smtClean="0">
                <a:latin typeface="Calibri" panose="020F0502020204030204" pitchFamily="34" charset="0"/>
                <a:cs typeface="Times New Roman" panose="02020603050405020304" pitchFamily="18" charset="0"/>
              </a:rPr>
              <a:t>注</a:t>
            </a:r>
            <a:r>
              <a:rPr lang="en-US" altLang="zh-TW" sz="1400" kern="100" dirty="0" smtClean="0">
                <a:latin typeface="Calibri" panose="020F0502020204030204" pitchFamily="34" charset="0"/>
                <a:cs typeface="Times New Roman" panose="02020603050405020304" pitchFamily="18" charset="0"/>
              </a:rPr>
              <a:t>1</a:t>
            </a:r>
            <a:r>
              <a:rPr lang="zh-TW" altLang="zh-HK" kern="100" dirty="0" smtClean="0">
                <a:latin typeface="Calibri" panose="020F0502020204030204" pitchFamily="34" charset="0"/>
                <a:cs typeface="Times New Roman" panose="02020603050405020304" pitchFamily="18" charset="0"/>
              </a:rPr>
              <a:t>、时间及次数。</a:t>
            </a:r>
          </a:p>
          <a:p>
            <a:pPr marL="342900" lvl="0" indent="-342900">
              <a:spcAft>
                <a:spcPts val="0"/>
              </a:spcAft>
              <a:buFont typeface="+mj-lt"/>
              <a:buAutoNum type="arabicParenR"/>
            </a:pPr>
            <a:r>
              <a:rPr lang="zh-TW" altLang="zh-HK" kern="100" dirty="0" smtClean="0">
                <a:latin typeface="Calibri" panose="020F0502020204030204" pitchFamily="34" charset="0"/>
                <a:cs typeface="Times New Roman" panose="02020603050405020304" pitchFamily="18" charset="0"/>
              </a:rPr>
              <a:t>应以低</a:t>
            </a:r>
            <a:r>
              <a:rPr lang="zh-HK" altLang="zh-HK" kern="100" dirty="0" smtClean="0">
                <a:latin typeface="Calibri" panose="020F0502020204030204" pitchFamily="34" charset="0"/>
                <a:cs typeface="Times New Roman" panose="02020603050405020304" pitchFamily="18" charset="0"/>
              </a:rPr>
              <a:t>运动量</a:t>
            </a:r>
            <a:r>
              <a:rPr lang="zh-TW" altLang="zh-HK" kern="100" dirty="0" smtClean="0">
                <a:latin typeface="Calibri" panose="020F0502020204030204" pitchFamily="34" charset="0"/>
                <a:cs typeface="Times New Roman" panose="02020603050405020304" pitchFamily="18" charset="0"/>
              </a:rPr>
              <a:t>活动开始，循序渐进地提升强度、时间及次数；并要注意呼吸，不应闭气。</a:t>
            </a:r>
          </a:p>
          <a:p>
            <a:pPr marL="342900" lvl="0" indent="-342900">
              <a:spcAft>
                <a:spcPts val="0"/>
              </a:spcAft>
              <a:buFont typeface="+mj-lt"/>
              <a:buAutoNum type="arabicParenR"/>
            </a:pPr>
            <a:r>
              <a:rPr lang="zh-HK" altLang="zh-HK" kern="100" dirty="0" smtClean="0">
                <a:latin typeface="Calibri" panose="020F0502020204030204" pitchFamily="34" charset="0"/>
                <a:cs typeface="Times New Roman" panose="02020603050405020304" pitchFamily="18" charset="0"/>
              </a:rPr>
              <a:t>进行运</a:t>
            </a:r>
            <a:r>
              <a:rPr lang="zh-TW" altLang="zh-HK" kern="100" dirty="0" smtClean="0">
                <a:latin typeface="Calibri" panose="020F0502020204030204" pitchFamily="34" charset="0"/>
                <a:cs typeface="Times New Roman" panose="02020603050405020304" pitchFamily="18" charset="0"/>
              </a:rPr>
              <a:t>动</a:t>
            </a:r>
            <a:r>
              <a:rPr lang="zh-HK" altLang="zh-HK" kern="100" dirty="0" smtClean="0">
                <a:latin typeface="Calibri" panose="020F0502020204030204" pitchFamily="34" charset="0"/>
                <a:cs typeface="Times New Roman" panose="02020603050405020304" pitchFamily="18" charset="0"/>
              </a:rPr>
              <a:t>时切勿对邻</a:t>
            </a:r>
            <a:r>
              <a:rPr lang="zh-TW" altLang="zh-HK" kern="100" dirty="0" smtClean="0">
                <a:latin typeface="Calibri" panose="020F0502020204030204" pitchFamily="34" charset="0"/>
                <a:cs typeface="Times New Roman" panose="02020603050405020304" pitchFamily="18" charset="0"/>
              </a:rPr>
              <a:t>居</a:t>
            </a:r>
            <a:r>
              <a:rPr lang="zh-HK" altLang="zh-HK" kern="100" dirty="0">
                <a:latin typeface="Calibri" panose="020F0502020204030204" pitchFamily="34" charset="0"/>
                <a:cs typeface="Times New Roman" panose="02020603050405020304" pitchFamily="18" charset="0"/>
              </a:rPr>
              <a:t>造成</a:t>
            </a:r>
            <a:r>
              <a:rPr lang="zh-HK" altLang="zh-HK" kern="100" dirty="0" smtClean="0">
                <a:latin typeface="Calibri" panose="020F0502020204030204" pitchFamily="34" charset="0"/>
                <a:cs typeface="Times New Roman" panose="02020603050405020304" pitchFamily="18" charset="0"/>
              </a:rPr>
              <a:t>影</a:t>
            </a:r>
            <a:r>
              <a:rPr lang="zh-TW" altLang="zh-HK" kern="100" dirty="0" smtClean="0">
                <a:latin typeface="Calibri" panose="020F0502020204030204" pitchFamily="34" charset="0"/>
                <a:cs typeface="Times New Roman" panose="02020603050405020304" pitchFamily="18" charset="0"/>
              </a:rPr>
              <a:t>响</a:t>
            </a:r>
            <a:r>
              <a:rPr lang="zh-HK" altLang="zh-HK" kern="100" dirty="0" smtClean="0">
                <a:latin typeface="Calibri" panose="020F0502020204030204" pitchFamily="34" charset="0"/>
                <a:cs typeface="新細明體" panose="02020500000000000000" pitchFamily="18" charset="-120"/>
              </a:rPr>
              <a:t>。</a:t>
            </a:r>
            <a:endParaRPr lang="zh-TW" altLang="zh-HK" kern="100" dirty="0">
              <a:latin typeface="Calibri" panose="020F0502020204030204" pitchFamily="34" charset="0"/>
              <a:cs typeface="Times New Roman" panose="02020603050405020304" pitchFamily="18" charset="0"/>
            </a:endParaRPr>
          </a:p>
          <a:p>
            <a:pPr marL="342900" lvl="0" indent="-342900">
              <a:spcAft>
                <a:spcPts val="0"/>
              </a:spcAft>
              <a:buFont typeface="+mj-lt"/>
              <a:buAutoNum type="arabicParenR"/>
            </a:pPr>
            <a:r>
              <a:rPr lang="zh-HK" altLang="zh-HK" kern="100" dirty="0" smtClean="0">
                <a:latin typeface="Calibri" panose="020F0502020204030204" pitchFamily="34" charset="0"/>
                <a:cs typeface="新細明體" panose="02020500000000000000" pitchFamily="18" charset="-120"/>
              </a:rPr>
              <a:t>运</a:t>
            </a:r>
            <a:r>
              <a:rPr lang="zh-TW" altLang="zh-HK" kern="100" dirty="0" smtClean="0">
                <a:latin typeface="Calibri" panose="020F0502020204030204" pitchFamily="34" charset="0"/>
                <a:cs typeface="新細明體" panose="02020500000000000000" pitchFamily="18" charset="-120"/>
              </a:rPr>
              <a:t>动</a:t>
            </a:r>
            <a:r>
              <a:rPr lang="zh-HK" altLang="zh-HK" kern="100" dirty="0" smtClean="0">
                <a:latin typeface="Calibri" panose="020F0502020204030204" pitchFamily="34" charset="0"/>
                <a:cs typeface="新細明體" panose="02020500000000000000" pitchFamily="18" charset="-120"/>
              </a:rPr>
              <a:t>后要补</a:t>
            </a:r>
            <a:r>
              <a:rPr lang="zh-TW" altLang="zh-HK" kern="100" dirty="0" smtClean="0">
                <a:latin typeface="Calibri" panose="020F0502020204030204" pitchFamily="34" charset="0"/>
                <a:cs typeface="新細明體" panose="02020500000000000000" pitchFamily="18" charset="-120"/>
              </a:rPr>
              <a:t>充</a:t>
            </a:r>
            <a:r>
              <a:rPr lang="zh-HK" altLang="zh-HK" kern="100" dirty="0" smtClean="0">
                <a:latin typeface="Calibri" panose="020F0502020204030204" pitchFamily="34" charset="0"/>
                <a:cs typeface="新細明體" panose="02020500000000000000" pitchFamily="18" charset="-120"/>
              </a:rPr>
              <a:t>适量的水分，注</a:t>
            </a:r>
            <a:r>
              <a:rPr lang="zh-TW" altLang="zh-HK" kern="100" dirty="0" smtClean="0">
                <a:latin typeface="Calibri" panose="020F0502020204030204" pitchFamily="34" charset="0"/>
                <a:cs typeface="新細明體" panose="02020500000000000000" pitchFamily="18" charset="-120"/>
              </a:rPr>
              <a:t>意</a:t>
            </a:r>
            <a:r>
              <a:rPr lang="zh-HK" altLang="zh-HK" kern="100" dirty="0" smtClean="0">
                <a:latin typeface="Calibri" panose="020F0502020204030204" pitchFamily="34" charset="0"/>
                <a:cs typeface="新細明體" panose="02020500000000000000" pitchFamily="18" charset="-120"/>
              </a:rPr>
              <a:t>个人卫生及保</a:t>
            </a:r>
            <a:r>
              <a:rPr lang="zh-TW" altLang="zh-HK" kern="100" dirty="0" smtClean="0">
                <a:latin typeface="Calibri" panose="020F0502020204030204" pitchFamily="34" charset="0"/>
                <a:cs typeface="新細明體" panose="02020500000000000000" pitchFamily="18" charset="-120"/>
              </a:rPr>
              <a:t>持</a:t>
            </a:r>
            <a:r>
              <a:rPr lang="zh-HK" altLang="zh-HK" kern="100" dirty="0" smtClean="0">
                <a:latin typeface="Calibri" panose="020F0502020204030204" pitchFamily="34" charset="0"/>
                <a:cs typeface="新細明體" panose="02020500000000000000" pitchFamily="18" charset="-120"/>
              </a:rPr>
              <a:t>身</a:t>
            </a:r>
            <a:r>
              <a:rPr lang="zh-TW" altLang="zh-HK" kern="100" dirty="0" smtClean="0">
                <a:latin typeface="Calibri" panose="020F0502020204030204" pitchFamily="34" charset="0"/>
                <a:cs typeface="新細明體" panose="02020500000000000000" pitchFamily="18" charset="-120"/>
              </a:rPr>
              <a:t>体</a:t>
            </a:r>
            <a:r>
              <a:rPr lang="zh-HK" altLang="zh-HK" kern="100" dirty="0" smtClean="0">
                <a:latin typeface="Calibri" panose="020F0502020204030204" pitchFamily="34" charset="0"/>
                <a:cs typeface="新細明體" panose="02020500000000000000" pitchFamily="18" charset="-120"/>
              </a:rPr>
              <a:t>清</a:t>
            </a:r>
            <a:r>
              <a:rPr lang="zh-TW" altLang="zh-HK" kern="100" dirty="0" smtClean="0">
                <a:latin typeface="Calibri" panose="020F0502020204030204" pitchFamily="34" charset="0"/>
                <a:cs typeface="新細明體" panose="02020500000000000000" pitchFamily="18" charset="-120"/>
              </a:rPr>
              <a:t>洁</a:t>
            </a:r>
            <a:r>
              <a:rPr lang="zh-HK" altLang="zh-HK" kern="100" dirty="0" smtClean="0">
                <a:latin typeface="Calibri" panose="020F0502020204030204" pitchFamily="34" charset="0"/>
                <a:cs typeface="新細明體" panose="02020500000000000000" pitchFamily="18" charset="-120"/>
              </a:rPr>
              <a:t>。</a:t>
            </a:r>
            <a:endParaRPr lang="zh-TW" altLang="zh-HK" kern="100" dirty="0">
              <a:latin typeface="Calibri" panose="020F0502020204030204" pitchFamily="34" charset="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6D22F896-40B5-4ADD-8801-0D06FADFA095}" type="slidenum">
              <a:rPr lang="en-US" smtClean="0"/>
              <a:t>3</a:t>
            </a:fld>
            <a:endParaRPr lang="en-US" dirty="0"/>
          </a:p>
        </p:txBody>
      </p:sp>
      <p:sp>
        <p:nvSpPr>
          <p:cNvPr id="7" name="標題 1"/>
          <p:cNvSpPr>
            <a:spLocks noGrp="1"/>
          </p:cNvSpPr>
          <p:nvPr>
            <p:ph type="title"/>
          </p:nvPr>
        </p:nvSpPr>
        <p:spPr>
          <a:xfrm>
            <a:off x="683625" y="408215"/>
            <a:ext cx="10396882" cy="913510"/>
          </a:xfrm>
        </p:spPr>
        <p:txBody>
          <a:bodyPr/>
          <a:lstStyle/>
          <a:p>
            <a:r>
              <a:rPr lang="zh-TW" altLang="en-US" b="1" dirty="0">
                <a:solidFill>
                  <a:schemeClr val="tx1">
                    <a:lumMod val="85000"/>
                    <a:lumOff val="15000"/>
                  </a:schemeClr>
                </a:solidFill>
              </a:rPr>
              <a:t>安全措施</a:t>
            </a:r>
            <a:endParaRPr lang="en-US" b="1" dirty="0">
              <a:solidFill>
                <a:schemeClr val="tx1">
                  <a:lumMod val="85000"/>
                  <a:lumOff val="15000"/>
                </a:schemeClr>
              </a:solidFill>
            </a:endParaRPr>
          </a:p>
        </p:txBody>
      </p:sp>
      <p:pic>
        <p:nvPicPr>
          <p:cNvPr id="6" name="圖片 3">
            <a:extLst>
              <a:ext uri="{FF2B5EF4-FFF2-40B4-BE49-F238E27FC236}">
                <a16:creationId xmlns:a16="http://schemas.microsoft.com/office/drawing/2014/main" id="{59DCD13A-5F84-4180-AC0A-7C4C660817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074" y="0"/>
            <a:ext cx="1685926" cy="1685926"/>
          </a:xfrm>
          <a:prstGeom prst="rect">
            <a:avLst/>
          </a:prstGeom>
        </p:spPr>
      </p:pic>
      <p:sp>
        <p:nvSpPr>
          <p:cNvPr id="8" name="內容版面配置區 2">
            <a:extLst>
              <a:ext uri="{FF2B5EF4-FFF2-40B4-BE49-F238E27FC236}">
                <a16:creationId xmlns:a16="http://schemas.microsoft.com/office/drawing/2014/main" id="{374B5CD8-6000-45B3-A7F7-E84E27EC1840}"/>
              </a:ext>
            </a:extLst>
          </p:cNvPr>
          <p:cNvSpPr txBox="1">
            <a:spLocks/>
          </p:cNvSpPr>
          <p:nvPr/>
        </p:nvSpPr>
        <p:spPr>
          <a:xfrm>
            <a:off x="683624" y="5691372"/>
            <a:ext cx="11054439" cy="70232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Font typeface="Calibri" panose="020F0502020204030204" pitchFamily="34" charset="0"/>
              <a:buNone/>
            </a:pPr>
            <a:endParaRPr lang="en-US" altLang="zh-TW" sz="1300" dirty="0"/>
          </a:p>
          <a:p>
            <a:pPr marL="447675" indent="-447675">
              <a:spcBef>
                <a:spcPts val="0"/>
              </a:spcBef>
              <a:buFont typeface="Calibri" panose="020F0502020204030204" pitchFamily="34" charset="0"/>
              <a:buNone/>
            </a:pPr>
            <a:r>
              <a:rPr lang="zh-TW" altLang="en-US" sz="1200" b="1" dirty="0" smtClean="0"/>
              <a:t>注</a:t>
            </a:r>
            <a:r>
              <a:rPr lang="en-US" altLang="zh-TW" sz="1400" b="1" dirty="0" smtClean="0"/>
              <a:t>1 </a:t>
            </a:r>
            <a:r>
              <a:rPr lang="zh-TW" altLang="en-US" sz="1200" b="1" dirty="0" smtClean="0"/>
              <a:t>：运动强度可分低、中、剧烈强度。低强度： 是指一些简单、轻量，可以应付自如的体能活动。中强度： 指做这些活动的时候，呼吸和心跳稍为加快及轻微流汗，但不觉辛苦（例如 仍然可以交谈自如）。剧烈强度： 指做这些活动的时候，呼吸急速、心跳好快及大量流汗，觉得辛苦（例如 不能够交谈自如或感觉困难）。</a:t>
            </a:r>
            <a:endParaRPr lang="en-US" altLang="zh-TW" sz="1200" b="1" dirty="0"/>
          </a:p>
        </p:txBody>
      </p:sp>
    </p:spTree>
    <p:extLst>
      <p:ext uri="{BB962C8B-B14F-4D97-AF65-F5344CB8AC3E}">
        <p14:creationId xmlns:p14="http://schemas.microsoft.com/office/powerpoint/2010/main" val="438143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三头</a:t>
            </a:r>
            <a:r>
              <a:rPr lang="zh-TW" altLang="zh-HK" b="1" dirty="0" smtClean="0"/>
              <a:t>肌 </a:t>
            </a:r>
            <a:r>
              <a:rPr lang="en-US" altLang="zh-TW" b="1" dirty="0"/>
              <a:t>–</a:t>
            </a:r>
            <a:r>
              <a:rPr lang="zh-TW" altLang="zh-HK" b="1" dirty="0"/>
              <a:t> </a:t>
            </a:r>
            <a:r>
              <a:rPr lang="zh-TW" altLang="en-US" b="1" dirty="0" smtClean="0"/>
              <a:t>进</a:t>
            </a:r>
            <a:r>
              <a:rPr lang="zh-TW" altLang="zh-HK" b="1" dirty="0" smtClean="0"/>
              <a:t>阶</a:t>
            </a:r>
            <a:endParaRPr lang="zh-HK" altLang="en-US" b="1" dirty="0"/>
          </a:p>
        </p:txBody>
      </p:sp>
      <p:sp>
        <p:nvSpPr>
          <p:cNvPr id="6" name="Content Placeholder 5"/>
          <p:cNvSpPr>
            <a:spLocks noGrp="1"/>
          </p:cNvSpPr>
          <p:nvPr>
            <p:ph sz="half" idx="1"/>
          </p:nvPr>
        </p:nvSpPr>
        <p:spPr>
          <a:xfrm>
            <a:off x="712168" y="1844824"/>
            <a:ext cx="4937760" cy="4023360"/>
          </a:xfrm>
        </p:spPr>
        <p:txBody>
          <a:bodyPr>
            <a:normAutofit/>
          </a:bodyPr>
          <a:lstStyle/>
          <a:p>
            <a:pPr>
              <a:buFont typeface="Wingdings" panose="05000000000000000000" pitchFamily="2" charset="2"/>
              <a:buChar char="u"/>
            </a:pPr>
            <a:r>
              <a:rPr lang="zh-TW" altLang="zh-HK" sz="2400" b="1" dirty="0" smtClean="0"/>
              <a:t>动作过程</a:t>
            </a:r>
          </a:p>
          <a:p>
            <a:pPr marL="342900" lvl="0" indent="-342900">
              <a:lnSpc>
                <a:spcPct val="115000"/>
              </a:lnSpc>
              <a:spcAft>
                <a:spcPts val="0"/>
              </a:spcAft>
              <a:buFont typeface="Arial"/>
              <a:buChar char="●"/>
            </a:pPr>
            <a:r>
              <a:rPr lang="zh-TW" altLang="zh-HK" sz="2400" dirty="0" smtClean="0">
                <a:latin typeface="Arial"/>
                <a:ea typeface="Gungsuh"/>
                <a:cs typeface="Gungsuh"/>
              </a:rPr>
              <a:t>右手</a:t>
            </a:r>
            <a:r>
              <a:rPr lang="zh-TW" altLang="zh-HK" sz="2400" dirty="0">
                <a:latin typeface="Arial"/>
                <a:ea typeface="Gungsuh"/>
                <a:cs typeface="Gungsuh"/>
              </a:rPr>
              <a:t>向正前方拉</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完成后慢慢返回至起始动作</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向前拉动时呼气</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向后</a:t>
            </a:r>
            <a:r>
              <a:rPr lang="zh-TW" altLang="zh-HK" sz="2400" dirty="0" smtClean="0">
                <a:latin typeface="Arial"/>
                <a:cs typeface="新細明體"/>
              </a:rPr>
              <a:t>回臂</a:t>
            </a:r>
            <a:r>
              <a:rPr lang="zh-TW" altLang="zh-HK" sz="2400" dirty="0" smtClean="0">
                <a:latin typeface="Arial"/>
                <a:ea typeface="Gungsuh"/>
                <a:cs typeface="Gungsuh"/>
              </a:rPr>
              <a:t>时吸气</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重复以上动作10-15次</a:t>
            </a:r>
            <a:endParaRPr lang="zh-TW" altLang="zh-HK" sz="1600" dirty="0">
              <a:latin typeface="Arial"/>
            </a:endParaRPr>
          </a:p>
          <a:p>
            <a:pPr marL="342900" lvl="0" indent="-342900">
              <a:lnSpc>
                <a:spcPct val="115000"/>
              </a:lnSpc>
              <a:spcAft>
                <a:spcPts val="1000"/>
              </a:spcAft>
              <a:buFont typeface="Arial"/>
              <a:buChar char="●"/>
            </a:pPr>
            <a:r>
              <a:rPr lang="zh-TW" altLang="zh-HK" sz="2400" dirty="0" smtClean="0">
                <a:latin typeface="Arial"/>
                <a:ea typeface="Gungsuh"/>
                <a:cs typeface="Gungsuh"/>
              </a:rPr>
              <a:t>换边继续</a:t>
            </a:r>
            <a:endParaRPr lang="zh-TW" altLang="zh-HK" sz="1600" dirty="0">
              <a:latin typeface="Arial"/>
            </a:endParaRP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05847" y="1843419"/>
            <a:ext cx="4937760" cy="4023360"/>
          </a:xfrm>
        </p:spPr>
        <p:txBody>
          <a:bodyPr>
            <a:normAutofit/>
          </a:bodyPr>
          <a:lstStyle/>
          <a:p>
            <a:pPr lvl="0">
              <a:buFont typeface="Wingdings" panose="05000000000000000000" pitchFamily="2" charset="2"/>
              <a:buChar char="u"/>
            </a:pPr>
            <a:r>
              <a:rPr lang="zh-TW" altLang="en-US" sz="2400" b="1" dirty="0" smtClean="0"/>
              <a:t>注意事项</a:t>
            </a:r>
            <a:endParaRPr lang="en-US" altLang="zh-TW" sz="2400" b="1" dirty="0" smtClean="0"/>
          </a:p>
          <a:p>
            <a:pPr marL="342900" lvl="0" indent="-342900">
              <a:lnSpc>
                <a:spcPct val="115000"/>
              </a:lnSpc>
              <a:spcAft>
                <a:spcPts val="0"/>
              </a:spcAft>
              <a:buFont typeface="Arial"/>
              <a:buChar char="●"/>
            </a:pPr>
            <a:r>
              <a:rPr lang="zh-TW" altLang="en-US" sz="2400" dirty="0" smtClean="0">
                <a:latin typeface="Arial"/>
                <a:ea typeface="Gungsuh"/>
                <a:cs typeface="Gungsuh"/>
              </a:rPr>
              <a:t>切勿将弹力带置于颈部位置</a:t>
            </a:r>
          </a:p>
          <a:p>
            <a:pPr marL="342900" lvl="0" indent="-342900">
              <a:lnSpc>
                <a:spcPct val="115000"/>
              </a:lnSpc>
              <a:spcAft>
                <a:spcPts val="0"/>
              </a:spcAft>
              <a:buFont typeface="Arial"/>
              <a:buChar char="●"/>
            </a:pPr>
            <a:r>
              <a:rPr lang="zh-TW" altLang="en-US" sz="2400" dirty="0" smtClean="0">
                <a:latin typeface="Arial"/>
                <a:ea typeface="Gungsuh"/>
                <a:cs typeface="Gungsuh"/>
              </a:rPr>
              <a:t>手肘避免过份伸直</a:t>
            </a:r>
          </a:p>
          <a:p>
            <a:pPr lvl="0">
              <a:buFont typeface="Wingdings" panose="05000000000000000000" pitchFamily="2" charset="2"/>
              <a:buChar char="Ø"/>
            </a:pPr>
            <a:endParaRPr lang="en-US" altLang="zh-TW" sz="2400" dirty="0" smtClean="0"/>
          </a:p>
          <a:p>
            <a:pPr>
              <a:buFont typeface="Wingdings" panose="05000000000000000000" pitchFamily="2" charset="2"/>
              <a:buChar char="u"/>
            </a:pPr>
            <a:r>
              <a:rPr lang="zh-TW" altLang="zh-HK" sz="2400" b="1" dirty="0" smtClean="0"/>
              <a:t>相关动作</a:t>
            </a:r>
            <a:endParaRPr lang="zh-TW" altLang="zh-HK" sz="2400" b="1" dirty="0"/>
          </a:p>
          <a:p>
            <a:pPr>
              <a:buFont typeface="Wingdings" panose="05000000000000000000" pitchFamily="2" charset="2"/>
              <a:buChar char="Ø"/>
            </a:pPr>
            <a:r>
              <a:rPr lang="zh-TW" altLang="en-US" sz="2400" dirty="0"/>
              <a:t>自由式</a:t>
            </a:r>
            <a:r>
              <a:rPr lang="en-US" altLang="zh-TW" sz="2400" dirty="0"/>
              <a:t>(</a:t>
            </a:r>
            <a:r>
              <a:rPr lang="zh-TW" altLang="en-US" sz="2400" dirty="0"/>
              <a:t>推水</a:t>
            </a:r>
            <a:r>
              <a:rPr lang="en-US" altLang="zh-TW" sz="2400" dirty="0" smtClean="0"/>
              <a:t>)</a:t>
            </a:r>
            <a:r>
              <a:rPr lang="zh-TW" altLang="en-US" sz="2400" dirty="0" smtClean="0"/>
              <a:t>，篮球</a:t>
            </a:r>
            <a:r>
              <a:rPr lang="en-US" altLang="zh-TW" sz="2400" dirty="0" smtClean="0"/>
              <a:t>(</a:t>
            </a:r>
            <a:r>
              <a:rPr lang="zh-TW" altLang="en-US" sz="2400" dirty="0" smtClean="0"/>
              <a:t>传球、投篮</a:t>
            </a:r>
            <a:r>
              <a:rPr lang="en-US" altLang="zh-TW" sz="2400" dirty="0" smtClean="0"/>
              <a:t>)</a:t>
            </a:r>
            <a:endParaRPr lang="en-US" altLang="zh-TW" sz="2400"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30</a:t>
            </a:fld>
            <a:endParaRPr lang="en-US" dirty="0"/>
          </a:p>
        </p:txBody>
      </p:sp>
      <p:pic>
        <p:nvPicPr>
          <p:cNvPr id="9" name="image145.png"/>
          <p:cNvPicPr/>
          <p:nvPr/>
        </p:nvPicPr>
        <p:blipFill>
          <a:blip r:embed="rId2"/>
          <a:srcRect/>
          <a:stretch>
            <a:fillRect/>
          </a:stretch>
        </p:blipFill>
        <p:spPr>
          <a:xfrm>
            <a:off x="4411579" y="3625633"/>
            <a:ext cx="2021305" cy="2598704"/>
          </a:xfrm>
          <a:prstGeom prst="rect">
            <a:avLst/>
          </a:prstGeom>
          <a:ln/>
        </p:spPr>
      </p:pic>
    </p:spTree>
    <p:extLst>
      <p:ext uri="{BB962C8B-B14F-4D97-AF65-F5344CB8AC3E}">
        <p14:creationId xmlns:p14="http://schemas.microsoft.com/office/powerpoint/2010/main" val="2180477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腕屈肌</a:t>
            </a:r>
            <a:endParaRPr lang="zh-HK" altLang="en-US" b="1" dirty="0"/>
          </a:p>
        </p:txBody>
      </p:sp>
      <p:sp>
        <p:nvSpPr>
          <p:cNvPr id="6" name="Content Placeholder 5"/>
          <p:cNvSpPr>
            <a:spLocks noGrp="1"/>
          </p:cNvSpPr>
          <p:nvPr>
            <p:ph sz="half" idx="1"/>
          </p:nvPr>
        </p:nvSpPr>
        <p:spPr>
          <a:xfrm>
            <a:off x="263352" y="1772816"/>
            <a:ext cx="4937760" cy="4023360"/>
          </a:xfrm>
        </p:spPr>
        <p:txBody>
          <a:bodyPr>
            <a:normAutofit/>
          </a:bodyPr>
          <a:lstStyle/>
          <a:p>
            <a:pPr>
              <a:buFont typeface="Wingdings" panose="05000000000000000000" pitchFamily="2" charset="2"/>
              <a:buChar char="u"/>
            </a:pPr>
            <a:r>
              <a:rPr lang="zh-TW" altLang="zh-HK" sz="2400" b="1" dirty="0" smtClean="0"/>
              <a:t>热身动作</a:t>
            </a:r>
          </a:p>
          <a:p>
            <a:pPr marL="342900" lvl="0" indent="-342900">
              <a:lnSpc>
                <a:spcPct val="115000"/>
              </a:lnSpc>
              <a:spcAft>
                <a:spcPts val="0"/>
              </a:spcAft>
              <a:buFont typeface="Arial"/>
              <a:buChar char="●"/>
            </a:pPr>
            <a:r>
              <a:rPr lang="zh-TW" altLang="zh-HK" sz="2400" dirty="0" smtClean="0">
                <a:latin typeface="Arial"/>
                <a:ea typeface="Gungsuh"/>
                <a:cs typeface="Gungsuh"/>
              </a:rPr>
              <a:t>右手</a:t>
            </a:r>
            <a:r>
              <a:rPr lang="zh-TW" altLang="zh-HK" sz="2400" dirty="0">
                <a:latin typeface="Arial"/>
                <a:ea typeface="Gungsuh"/>
                <a:cs typeface="Gungsuh"/>
              </a:rPr>
              <a:t>向前伸直，手腕</a:t>
            </a:r>
            <a:r>
              <a:rPr lang="zh-TW" altLang="zh-HK" sz="2400" dirty="0" smtClean="0">
                <a:latin typeface="Arial"/>
                <a:ea typeface="Gungsuh"/>
                <a:cs typeface="Gungsuh"/>
              </a:rPr>
              <a:t>自然放松</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掌心向前，手指指</a:t>
            </a:r>
            <a:r>
              <a:rPr lang="zh-TW" altLang="zh-HK" sz="2400" dirty="0" smtClean="0">
                <a:latin typeface="Arial"/>
                <a:ea typeface="Gungsuh"/>
                <a:cs typeface="Gungsuh"/>
              </a:rPr>
              <a:t>地</a:t>
            </a:r>
            <a:r>
              <a:rPr lang="zh-TW" altLang="en-US" sz="1600" dirty="0"/>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左手握右手掌心</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左手向内施力于右手手腕并旋转</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重复以上动作8-10次</a:t>
            </a:r>
            <a:endParaRPr lang="zh-TW" altLang="zh-HK" sz="1600" dirty="0">
              <a:latin typeface="Arial"/>
            </a:endParaRPr>
          </a:p>
          <a:p>
            <a:endParaRPr lang="zh-HK" altLang="en-US" dirty="0"/>
          </a:p>
        </p:txBody>
      </p:sp>
      <p:sp>
        <p:nvSpPr>
          <p:cNvPr id="7" name="Content Placeholder 6"/>
          <p:cNvSpPr>
            <a:spLocks noGrp="1"/>
          </p:cNvSpPr>
          <p:nvPr>
            <p:ph sz="half" idx="2"/>
          </p:nvPr>
        </p:nvSpPr>
        <p:spPr>
          <a:xfrm>
            <a:off x="6744072" y="1844824"/>
            <a:ext cx="4937760" cy="4619233"/>
          </a:xfrm>
        </p:spPr>
        <p:txBody>
          <a:bodyPr>
            <a:normAutofit/>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a:buChar char="●"/>
            </a:pPr>
            <a:r>
              <a:rPr lang="zh-TW" altLang="zh-HK" sz="2400" dirty="0" smtClean="0">
                <a:latin typeface="Arial"/>
                <a:ea typeface="Gungsuh"/>
                <a:cs typeface="Gungsuh"/>
              </a:rPr>
              <a:t>将弹力带绑成圈</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右手握弹力带</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右脚踏稳弹力带</a:t>
            </a:r>
            <a:r>
              <a:rPr lang="zh-TW" altLang="zh-HK" sz="1600" dirty="0" smtClean="0">
                <a:latin typeface="Arial"/>
              </a:rPr>
              <a:t> </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挺胸收腹，肩</a:t>
            </a:r>
            <a:r>
              <a:rPr lang="zh-TW" altLang="zh-HK" sz="2400" dirty="0" smtClean="0">
                <a:latin typeface="Arial"/>
                <a:ea typeface="Gungsuh"/>
                <a:cs typeface="Gungsuh"/>
              </a:rPr>
              <a:t>部放松</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双脚平肩，眼望前方</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手腕微微向下弯曲</a:t>
            </a:r>
            <a:endParaRPr lang="zh-TW" altLang="zh-HK" sz="1600" dirty="0">
              <a:latin typeface="Arial"/>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31</a:t>
            </a:fld>
            <a:endParaRPr lang="en-US" dirty="0"/>
          </a:p>
        </p:txBody>
      </p:sp>
      <p:pic>
        <p:nvPicPr>
          <p:cNvPr id="11" name="image88.png"/>
          <p:cNvPicPr/>
          <p:nvPr/>
        </p:nvPicPr>
        <p:blipFill>
          <a:blip r:embed="rId2"/>
          <a:srcRect/>
          <a:stretch>
            <a:fillRect/>
          </a:stretch>
        </p:blipFill>
        <p:spPr>
          <a:xfrm>
            <a:off x="4973052" y="1038308"/>
            <a:ext cx="1400175" cy="2663825"/>
          </a:xfrm>
          <a:prstGeom prst="rect">
            <a:avLst/>
          </a:prstGeom>
          <a:ln/>
        </p:spPr>
      </p:pic>
      <p:pic>
        <p:nvPicPr>
          <p:cNvPr id="13" name="image109.png"/>
          <p:cNvPicPr/>
          <p:nvPr/>
        </p:nvPicPr>
        <p:blipFill>
          <a:blip r:embed="rId3"/>
          <a:srcRect/>
          <a:stretch>
            <a:fillRect/>
          </a:stretch>
        </p:blipFill>
        <p:spPr>
          <a:xfrm>
            <a:off x="5146007" y="3942765"/>
            <a:ext cx="1371600" cy="2663190"/>
          </a:xfrm>
          <a:prstGeom prst="rect">
            <a:avLst/>
          </a:prstGeom>
          <a:ln/>
        </p:spPr>
      </p:pic>
      <p:pic>
        <p:nvPicPr>
          <p:cNvPr id="14" name="image123.png"/>
          <p:cNvPicPr/>
          <p:nvPr/>
        </p:nvPicPr>
        <p:blipFill>
          <a:blip r:embed="rId4"/>
          <a:srcRect/>
          <a:stretch>
            <a:fillRect/>
          </a:stretch>
        </p:blipFill>
        <p:spPr>
          <a:xfrm>
            <a:off x="9636392" y="892323"/>
            <a:ext cx="2154555" cy="2602865"/>
          </a:xfrm>
          <a:prstGeom prst="rect">
            <a:avLst/>
          </a:prstGeom>
          <a:ln/>
        </p:spPr>
      </p:pic>
    </p:spTree>
    <p:extLst>
      <p:ext uri="{BB962C8B-B14F-4D97-AF65-F5344CB8AC3E}">
        <p14:creationId xmlns:p14="http://schemas.microsoft.com/office/powerpoint/2010/main" val="893820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腕屈肌</a:t>
            </a:r>
            <a:endParaRPr lang="zh-HK" altLang="en-US" b="1" dirty="0"/>
          </a:p>
        </p:txBody>
      </p:sp>
      <p:sp>
        <p:nvSpPr>
          <p:cNvPr id="6" name="Content Placeholder 5"/>
          <p:cNvSpPr>
            <a:spLocks noGrp="1"/>
          </p:cNvSpPr>
          <p:nvPr>
            <p:ph sz="half" idx="1"/>
          </p:nvPr>
        </p:nvSpPr>
        <p:spPr>
          <a:xfrm>
            <a:off x="479376" y="1844824"/>
            <a:ext cx="4937760" cy="4023360"/>
          </a:xfrm>
        </p:spPr>
        <p:txBody>
          <a:bodyPr>
            <a:normAutofit/>
          </a:bodyPr>
          <a:lstStyle/>
          <a:p>
            <a:pPr>
              <a:buFont typeface="Wingdings" panose="05000000000000000000" pitchFamily="2" charset="2"/>
              <a:buChar char="u"/>
            </a:pPr>
            <a:r>
              <a:rPr lang="zh-TW" altLang="zh-HK" sz="2400" b="1" dirty="0" smtClean="0"/>
              <a:t>动作过程</a:t>
            </a:r>
          </a:p>
          <a:p>
            <a:pPr marL="342900" lvl="0" indent="-342900">
              <a:lnSpc>
                <a:spcPct val="115000"/>
              </a:lnSpc>
              <a:spcAft>
                <a:spcPts val="0"/>
              </a:spcAft>
              <a:buFont typeface="Arial"/>
              <a:buChar char="●"/>
            </a:pPr>
            <a:r>
              <a:rPr lang="zh-TW" altLang="zh-HK" sz="2400" dirty="0" smtClean="0">
                <a:latin typeface="Arial"/>
                <a:ea typeface="Gungsuh"/>
                <a:cs typeface="Gungsuh"/>
              </a:rPr>
              <a:t>掌心</a:t>
            </a:r>
            <a:r>
              <a:rPr lang="zh-TW" altLang="zh-HK" sz="2400" dirty="0">
                <a:latin typeface="Arial"/>
                <a:ea typeface="Gungsuh"/>
                <a:cs typeface="Gungsuh"/>
              </a:rPr>
              <a:t>向上，手腕向上</a:t>
            </a:r>
            <a:r>
              <a:rPr lang="zh-TW" altLang="zh-HK" sz="2400" dirty="0" smtClean="0">
                <a:latin typeface="Arial"/>
                <a:ea typeface="Gungsuh"/>
                <a:cs typeface="Gungsuh"/>
              </a:rPr>
              <a:t>拉</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完成后慢慢放下至起始动作</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重复以上动作10-15次</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掌心向内，手腕向上拉</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完成后慢慢放下至起始动作</a:t>
            </a:r>
            <a:endParaRPr lang="zh-TW" altLang="zh-HK" sz="1600" dirty="0">
              <a:latin typeface="Arial"/>
            </a:endParaRP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862520" y="1827377"/>
            <a:ext cx="4937760" cy="4023360"/>
          </a:xfrm>
        </p:spPr>
        <p:txBody>
          <a:bodyPr>
            <a:normAutofit/>
          </a:bodyPr>
          <a:lstStyle/>
          <a:p>
            <a:pPr lvl="0">
              <a:buFont typeface="Wingdings" panose="05000000000000000000" pitchFamily="2" charset="2"/>
              <a:buChar char="u"/>
            </a:pPr>
            <a:r>
              <a:rPr lang="zh-TW" altLang="en-US" sz="2400" b="1" dirty="0" smtClean="0"/>
              <a:t>注意事项</a:t>
            </a:r>
            <a:endParaRPr lang="en-US" altLang="zh-TW" sz="2400" b="1" dirty="0" smtClean="0"/>
          </a:p>
          <a:p>
            <a:pPr marL="342900" lvl="0" indent="-342900">
              <a:lnSpc>
                <a:spcPct val="115000"/>
              </a:lnSpc>
              <a:spcAft>
                <a:spcPts val="0"/>
              </a:spcAft>
              <a:buFont typeface="Arial"/>
              <a:buChar char="●"/>
            </a:pPr>
            <a:r>
              <a:rPr lang="zh-TW" altLang="en-US" sz="2400" dirty="0" smtClean="0">
                <a:latin typeface="Arial"/>
                <a:ea typeface="Gungsuh"/>
                <a:cs typeface="Gungsuh"/>
              </a:rPr>
              <a:t>避免将手腕过份弯曲</a:t>
            </a:r>
          </a:p>
          <a:p>
            <a:pPr marL="342900" lvl="0" indent="-342900">
              <a:lnSpc>
                <a:spcPct val="115000"/>
              </a:lnSpc>
              <a:spcAft>
                <a:spcPts val="0"/>
              </a:spcAft>
              <a:buFont typeface="Arial"/>
              <a:buChar char="●"/>
            </a:pPr>
            <a:r>
              <a:rPr lang="zh-TW" altLang="en-US" sz="2400" dirty="0" smtClean="0">
                <a:latin typeface="Arial"/>
                <a:ea typeface="Gungsuh"/>
                <a:cs typeface="Gungsuh"/>
              </a:rPr>
              <a:t>过程中保持手肘角度不变</a:t>
            </a:r>
          </a:p>
          <a:p>
            <a:pPr lvl="0">
              <a:buFont typeface="Wingdings" panose="05000000000000000000" pitchFamily="2" charset="2"/>
              <a:buChar char="Ø"/>
            </a:pPr>
            <a:endParaRPr lang="en-US" altLang="zh-TW" sz="2400" dirty="0" smtClean="0"/>
          </a:p>
          <a:p>
            <a:pPr>
              <a:buFont typeface="Wingdings" panose="05000000000000000000" pitchFamily="2" charset="2"/>
              <a:buChar char="u"/>
            </a:pPr>
            <a:r>
              <a:rPr lang="zh-TW" altLang="zh-HK" sz="2400" b="1" dirty="0" smtClean="0"/>
              <a:t>相关动作</a:t>
            </a:r>
            <a:endParaRPr lang="zh-TW" altLang="zh-HK" sz="2400" b="1" dirty="0"/>
          </a:p>
          <a:p>
            <a:pPr>
              <a:buFont typeface="Wingdings" panose="05000000000000000000" pitchFamily="2" charset="2"/>
              <a:buChar char="Ø"/>
            </a:pPr>
            <a:r>
              <a:rPr lang="zh-TW" altLang="en-US" sz="2400" dirty="0" smtClean="0"/>
              <a:t>篮球</a:t>
            </a:r>
            <a:r>
              <a:rPr lang="en-US" altLang="zh-TW" sz="2400" dirty="0" smtClean="0"/>
              <a:t>(</a:t>
            </a:r>
            <a:r>
              <a:rPr lang="zh-TW" altLang="en-US" sz="2400" dirty="0" smtClean="0"/>
              <a:t>投篮</a:t>
            </a:r>
            <a:r>
              <a:rPr lang="en-US" altLang="zh-TW" sz="2400" dirty="0" smtClean="0"/>
              <a:t>)</a:t>
            </a:r>
            <a:r>
              <a:rPr lang="zh-TW" altLang="en-US" sz="2400" dirty="0"/>
              <a:t>、羽毛球</a:t>
            </a:r>
            <a:r>
              <a:rPr lang="en-US" altLang="zh-TW" sz="2400" dirty="0" smtClean="0"/>
              <a:t>(</a:t>
            </a:r>
            <a:r>
              <a:rPr lang="zh-TW" altLang="en-US" sz="2400" dirty="0" smtClean="0"/>
              <a:t>反手击球</a:t>
            </a:r>
            <a:r>
              <a:rPr lang="en-US" altLang="zh-TW" sz="2400" dirty="0" smtClean="0"/>
              <a:t>)</a:t>
            </a:r>
            <a:endParaRPr lang="en-US" altLang="zh-TW" sz="2400" dirty="0" smtClean="0"/>
          </a:p>
          <a:p>
            <a:pPr>
              <a:buFont typeface="Wingdings" panose="05000000000000000000" pitchFamily="2" charset="2"/>
              <a:buChar char="Ø"/>
            </a:pPr>
            <a:r>
              <a:rPr lang="zh-TW" altLang="en-US" sz="2400" dirty="0" smtClean="0"/>
              <a:t>跳绳</a:t>
            </a:r>
            <a:endParaRPr lang="en-US" altLang="zh-TW" sz="2400"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32</a:t>
            </a:fld>
            <a:endParaRPr lang="en-US" dirty="0"/>
          </a:p>
        </p:txBody>
      </p:sp>
      <p:pic>
        <p:nvPicPr>
          <p:cNvPr id="8" name="image160.png"/>
          <p:cNvPicPr/>
          <p:nvPr/>
        </p:nvPicPr>
        <p:blipFill>
          <a:blip r:embed="rId2"/>
          <a:srcRect/>
          <a:stretch>
            <a:fillRect/>
          </a:stretch>
        </p:blipFill>
        <p:spPr>
          <a:xfrm>
            <a:off x="4618623" y="3662828"/>
            <a:ext cx="2152650" cy="2548255"/>
          </a:xfrm>
          <a:prstGeom prst="rect">
            <a:avLst/>
          </a:prstGeom>
          <a:ln/>
        </p:spPr>
      </p:pic>
    </p:spTree>
    <p:extLst>
      <p:ext uri="{BB962C8B-B14F-4D97-AF65-F5344CB8AC3E}">
        <p14:creationId xmlns:p14="http://schemas.microsoft.com/office/powerpoint/2010/main" val="2900510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腕伸肌</a:t>
            </a:r>
            <a:endParaRPr lang="zh-HK" altLang="en-US" b="1" dirty="0"/>
          </a:p>
        </p:txBody>
      </p:sp>
      <p:sp>
        <p:nvSpPr>
          <p:cNvPr id="6" name="Content Placeholder 5"/>
          <p:cNvSpPr>
            <a:spLocks noGrp="1"/>
          </p:cNvSpPr>
          <p:nvPr>
            <p:ph sz="half" idx="1"/>
          </p:nvPr>
        </p:nvSpPr>
        <p:spPr>
          <a:xfrm>
            <a:off x="263352" y="1772816"/>
            <a:ext cx="4709699" cy="4023360"/>
          </a:xfrm>
        </p:spPr>
        <p:txBody>
          <a:bodyPr>
            <a:normAutofit/>
          </a:bodyPr>
          <a:lstStyle/>
          <a:p>
            <a:pPr>
              <a:buFont typeface="Wingdings" panose="05000000000000000000" pitchFamily="2" charset="2"/>
              <a:buChar char="u"/>
            </a:pPr>
            <a:r>
              <a:rPr lang="zh-TW" altLang="zh-HK" sz="2400" b="1" dirty="0" smtClean="0"/>
              <a:t>热身动作</a:t>
            </a:r>
          </a:p>
          <a:p>
            <a:pPr marL="342900" lvl="0" indent="-342900">
              <a:lnSpc>
                <a:spcPct val="115000"/>
              </a:lnSpc>
              <a:spcAft>
                <a:spcPts val="0"/>
              </a:spcAft>
              <a:buFont typeface="Arial"/>
              <a:buChar char="●"/>
            </a:pPr>
            <a:r>
              <a:rPr lang="zh-TW" altLang="en-US" sz="2400" dirty="0" smtClean="0">
                <a:latin typeface="Arial"/>
                <a:ea typeface="Gungsuh"/>
                <a:cs typeface="Gungsuh"/>
              </a:rPr>
              <a:t>右</a:t>
            </a:r>
            <a:r>
              <a:rPr lang="zh-TW" altLang="zh-HK" sz="2400" dirty="0" smtClean="0">
                <a:latin typeface="Arial"/>
                <a:ea typeface="Gungsuh"/>
                <a:cs typeface="Gungsuh"/>
              </a:rPr>
              <a:t>手</a:t>
            </a:r>
            <a:r>
              <a:rPr lang="zh-TW" altLang="zh-HK" sz="2400" dirty="0">
                <a:latin typeface="Arial"/>
                <a:ea typeface="Gungsuh"/>
                <a:cs typeface="Gungsuh"/>
              </a:rPr>
              <a:t>向前伸直，手腕</a:t>
            </a:r>
            <a:r>
              <a:rPr lang="zh-TW" altLang="zh-HK" sz="2400" dirty="0" smtClean="0">
                <a:latin typeface="Arial"/>
                <a:ea typeface="Gungsuh"/>
                <a:cs typeface="Gungsuh"/>
              </a:rPr>
              <a:t>自然放松</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掌心向后，手指指地</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左手握右手掌心</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左手向内施力于右手手腕，加以旋转</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重复以上动作8-10次</a:t>
            </a:r>
            <a:endParaRPr lang="zh-TW" altLang="zh-HK" sz="1600" dirty="0">
              <a:latin typeface="Arial"/>
            </a:endParaRPr>
          </a:p>
          <a:p>
            <a:endParaRPr lang="zh-HK" altLang="en-US" dirty="0"/>
          </a:p>
        </p:txBody>
      </p:sp>
      <p:sp>
        <p:nvSpPr>
          <p:cNvPr id="7" name="Content Placeholder 6"/>
          <p:cNvSpPr>
            <a:spLocks noGrp="1"/>
          </p:cNvSpPr>
          <p:nvPr>
            <p:ph sz="half" idx="2"/>
          </p:nvPr>
        </p:nvSpPr>
        <p:spPr>
          <a:xfrm>
            <a:off x="6744072" y="1844824"/>
            <a:ext cx="4937760" cy="4619233"/>
          </a:xfrm>
        </p:spPr>
        <p:txBody>
          <a:bodyPr>
            <a:normAutofit/>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a:buChar char="●"/>
            </a:pPr>
            <a:r>
              <a:rPr lang="zh-TW" altLang="zh-HK" sz="2400" dirty="0" smtClean="0">
                <a:latin typeface="Arial"/>
                <a:ea typeface="Gungsuh"/>
                <a:cs typeface="Gungsuh"/>
              </a:rPr>
              <a:t>将弹力带绑成圈</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右手手握弹力带</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右脚踏稳弹力带</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挺胸收腹，肩</a:t>
            </a:r>
            <a:r>
              <a:rPr lang="zh-TW" altLang="zh-HK" sz="2400" dirty="0" smtClean="0">
                <a:latin typeface="Arial"/>
                <a:ea typeface="Gungsuh"/>
                <a:cs typeface="Gungsuh"/>
              </a:rPr>
              <a:t>部放松</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双脚平肩，眼望前方</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1000"/>
              </a:spcAft>
              <a:buFont typeface="Arial"/>
              <a:buChar char="●"/>
            </a:pPr>
            <a:r>
              <a:rPr lang="zh-TW" altLang="zh-HK" sz="2400" dirty="0" smtClean="0">
                <a:latin typeface="Arial"/>
                <a:ea typeface="Gungsuh"/>
                <a:cs typeface="Gungsuh"/>
              </a:rPr>
              <a:t>手腕微微向下弯曲</a:t>
            </a:r>
            <a:endParaRPr lang="zh-TW" altLang="zh-HK" sz="1600" dirty="0">
              <a:latin typeface="Arial"/>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33</a:t>
            </a:fld>
            <a:endParaRPr lang="en-US" dirty="0"/>
          </a:p>
        </p:txBody>
      </p:sp>
      <p:pic>
        <p:nvPicPr>
          <p:cNvPr id="11" name="image88.png"/>
          <p:cNvPicPr/>
          <p:nvPr/>
        </p:nvPicPr>
        <p:blipFill>
          <a:blip r:embed="rId2"/>
          <a:srcRect/>
          <a:stretch>
            <a:fillRect/>
          </a:stretch>
        </p:blipFill>
        <p:spPr>
          <a:xfrm>
            <a:off x="4973051" y="364539"/>
            <a:ext cx="1400175" cy="2663825"/>
          </a:xfrm>
          <a:prstGeom prst="rect">
            <a:avLst/>
          </a:prstGeom>
          <a:ln/>
        </p:spPr>
      </p:pic>
      <p:pic>
        <p:nvPicPr>
          <p:cNvPr id="13" name="image109.png"/>
          <p:cNvPicPr/>
          <p:nvPr/>
        </p:nvPicPr>
        <p:blipFill>
          <a:blip r:embed="rId3"/>
          <a:srcRect/>
          <a:stretch>
            <a:fillRect/>
          </a:stretch>
        </p:blipFill>
        <p:spPr>
          <a:xfrm>
            <a:off x="4987338" y="3814428"/>
            <a:ext cx="1371600" cy="2663190"/>
          </a:xfrm>
          <a:prstGeom prst="rect">
            <a:avLst/>
          </a:prstGeom>
          <a:ln/>
        </p:spPr>
      </p:pic>
      <p:pic>
        <p:nvPicPr>
          <p:cNvPr id="10" name="image140.png"/>
          <p:cNvPicPr/>
          <p:nvPr/>
        </p:nvPicPr>
        <p:blipFill>
          <a:blip r:embed="rId4"/>
          <a:srcRect t="3489"/>
          <a:stretch>
            <a:fillRect/>
          </a:stretch>
        </p:blipFill>
        <p:spPr>
          <a:xfrm>
            <a:off x="10454607" y="3028364"/>
            <a:ext cx="1517650" cy="2667000"/>
          </a:xfrm>
          <a:prstGeom prst="rect">
            <a:avLst/>
          </a:prstGeom>
          <a:ln/>
        </p:spPr>
      </p:pic>
    </p:spTree>
    <p:extLst>
      <p:ext uri="{BB962C8B-B14F-4D97-AF65-F5344CB8AC3E}">
        <p14:creationId xmlns:p14="http://schemas.microsoft.com/office/powerpoint/2010/main" val="3711505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腕伸肌</a:t>
            </a:r>
            <a:endParaRPr lang="zh-HK" altLang="en-US" b="1" dirty="0"/>
          </a:p>
        </p:txBody>
      </p:sp>
      <p:sp>
        <p:nvSpPr>
          <p:cNvPr id="6" name="Content Placeholder 5"/>
          <p:cNvSpPr>
            <a:spLocks noGrp="1"/>
          </p:cNvSpPr>
          <p:nvPr>
            <p:ph sz="half" idx="1"/>
          </p:nvPr>
        </p:nvSpPr>
        <p:spPr>
          <a:xfrm>
            <a:off x="479376" y="1844824"/>
            <a:ext cx="4937760" cy="4023360"/>
          </a:xfrm>
        </p:spPr>
        <p:txBody>
          <a:bodyPr>
            <a:normAutofit/>
          </a:bodyPr>
          <a:lstStyle/>
          <a:p>
            <a:pPr>
              <a:buFont typeface="Wingdings" panose="05000000000000000000" pitchFamily="2" charset="2"/>
              <a:buChar char="u"/>
            </a:pPr>
            <a:r>
              <a:rPr lang="zh-TW" altLang="zh-HK" sz="2400" b="1" dirty="0" smtClean="0"/>
              <a:t>动作过程</a:t>
            </a:r>
          </a:p>
          <a:p>
            <a:pPr marL="342900" lvl="0" indent="-342900">
              <a:lnSpc>
                <a:spcPct val="115000"/>
              </a:lnSpc>
              <a:spcAft>
                <a:spcPts val="0"/>
              </a:spcAft>
              <a:buFont typeface="Arial"/>
              <a:buChar char="●"/>
            </a:pPr>
            <a:r>
              <a:rPr lang="zh-TW" altLang="zh-HK" sz="2400" dirty="0" smtClean="0">
                <a:latin typeface="Arial"/>
                <a:ea typeface="Gungsuh"/>
                <a:cs typeface="Gungsuh"/>
              </a:rPr>
              <a:t>掌心</a:t>
            </a:r>
            <a:r>
              <a:rPr lang="zh-TW" altLang="zh-HK" sz="2400" dirty="0">
                <a:latin typeface="Arial"/>
                <a:ea typeface="Gungsuh"/>
                <a:cs typeface="Gungsuh"/>
              </a:rPr>
              <a:t>向下，手腕向上</a:t>
            </a:r>
            <a:r>
              <a:rPr lang="zh-TW" altLang="zh-HK" sz="2400" dirty="0" smtClean="0">
                <a:latin typeface="Arial"/>
                <a:ea typeface="Gungsuh"/>
                <a:cs typeface="Gungsuh"/>
              </a:rPr>
              <a:t>拉</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完成后慢慢放下至起始动作</a:t>
            </a:r>
            <a:r>
              <a:rPr lang="zh-TW" altLang="zh-HK" sz="1600" dirty="0" smtClean="0">
                <a:latin typeface="Arial"/>
              </a:rPr>
              <a:t> </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重复以上动作10-15次</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向上拉时呼气</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向下返回时吸气</a:t>
            </a:r>
            <a:endParaRPr lang="zh-TW" altLang="zh-HK" sz="1600" dirty="0">
              <a:latin typeface="Arial"/>
            </a:endParaRPr>
          </a:p>
          <a:p>
            <a:pPr marL="342900" lvl="0" indent="-342900">
              <a:lnSpc>
                <a:spcPct val="115000"/>
              </a:lnSpc>
              <a:spcAft>
                <a:spcPts val="1000"/>
              </a:spcAft>
              <a:buFont typeface="Arial"/>
              <a:buChar char="●"/>
            </a:pPr>
            <a:r>
              <a:rPr lang="zh-TW" altLang="zh-HK" sz="2400" dirty="0" smtClean="0">
                <a:latin typeface="Arial"/>
                <a:ea typeface="Gungsuh"/>
                <a:cs typeface="Gungsuh"/>
              </a:rPr>
              <a:t>换边继续</a:t>
            </a:r>
            <a:endParaRPr lang="zh-TW" altLang="zh-HK" sz="1600" dirty="0">
              <a:latin typeface="Arial"/>
            </a:endParaRP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862520" y="1827377"/>
            <a:ext cx="4937760" cy="4023360"/>
          </a:xfrm>
        </p:spPr>
        <p:txBody>
          <a:bodyPr>
            <a:normAutofit/>
          </a:bodyPr>
          <a:lstStyle/>
          <a:p>
            <a:pPr lvl="0">
              <a:buFont typeface="Wingdings" panose="05000000000000000000" pitchFamily="2" charset="2"/>
              <a:buChar char="u"/>
            </a:pPr>
            <a:r>
              <a:rPr lang="zh-TW" altLang="en-US" sz="2400" b="1" dirty="0" smtClean="0"/>
              <a:t>注意事项</a:t>
            </a:r>
            <a:endParaRPr lang="en-US" altLang="zh-TW" sz="2400" b="1" dirty="0" smtClean="0"/>
          </a:p>
          <a:p>
            <a:pPr marL="342900" lvl="0" indent="-342900">
              <a:lnSpc>
                <a:spcPct val="115000"/>
              </a:lnSpc>
              <a:spcAft>
                <a:spcPts val="0"/>
              </a:spcAft>
              <a:buFont typeface="Arial"/>
              <a:buChar char="●"/>
            </a:pPr>
            <a:r>
              <a:rPr lang="zh-TW" altLang="en-US" sz="2400" dirty="0" smtClean="0">
                <a:latin typeface="Arial"/>
                <a:ea typeface="Gungsuh"/>
                <a:cs typeface="Gungsuh"/>
              </a:rPr>
              <a:t>避免将手腕过份弯曲</a:t>
            </a:r>
          </a:p>
          <a:p>
            <a:pPr marL="342900" lvl="0" indent="-342900">
              <a:lnSpc>
                <a:spcPct val="115000"/>
              </a:lnSpc>
              <a:spcAft>
                <a:spcPts val="0"/>
              </a:spcAft>
              <a:buFont typeface="Arial"/>
              <a:buChar char="●"/>
            </a:pPr>
            <a:r>
              <a:rPr lang="zh-TW" altLang="en-US" sz="2400" dirty="0" smtClean="0">
                <a:latin typeface="Arial"/>
                <a:ea typeface="Gungsuh"/>
                <a:cs typeface="Gungsuh"/>
              </a:rPr>
              <a:t>过程中保持手肘角度不变</a:t>
            </a:r>
          </a:p>
          <a:p>
            <a:pPr lvl="0">
              <a:buFont typeface="Wingdings" panose="05000000000000000000" pitchFamily="2" charset="2"/>
              <a:buChar char="Ø"/>
            </a:pPr>
            <a:endParaRPr lang="en-US" altLang="zh-TW" sz="2400" dirty="0" smtClean="0"/>
          </a:p>
          <a:p>
            <a:pPr>
              <a:buFont typeface="Wingdings" panose="05000000000000000000" pitchFamily="2" charset="2"/>
              <a:buChar char="u"/>
            </a:pPr>
            <a:r>
              <a:rPr lang="zh-TW" altLang="zh-HK" sz="2400" b="1" dirty="0" smtClean="0"/>
              <a:t>相关动作</a:t>
            </a:r>
            <a:endParaRPr lang="zh-TW" altLang="zh-HK" sz="2400" b="1" dirty="0"/>
          </a:p>
          <a:p>
            <a:pPr>
              <a:buFont typeface="Wingdings" panose="05000000000000000000" pitchFamily="2" charset="2"/>
              <a:buChar char="Ø"/>
            </a:pPr>
            <a:r>
              <a:rPr lang="zh-TW" altLang="en-US" sz="2400" dirty="0" smtClean="0"/>
              <a:t>篮球</a:t>
            </a:r>
            <a:r>
              <a:rPr lang="en-US" altLang="zh-TW" sz="2400" dirty="0" smtClean="0"/>
              <a:t>(</a:t>
            </a:r>
            <a:r>
              <a:rPr lang="zh-TW" altLang="en-US" sz="2400" dirty="0" smtClean="0"/>
              <a:t>投篮</a:t>
            </a:r>
            <a:r>
              <a:rPr lang="en-US" altLang="zh-TW" sz="2400" dirty="0" smtClean="0"/>
              <a:t>)</a:t>
            </a:r>
            <a:r>
              <a:rPr lang="zh-TW" altLang="en-US" sz="2400" dirty="0"/>
              <a:t>、羽毛球</a:t>
            </a:r>
            <a:r>
              <a:rPr lang="en-US" altLang="zh-TW" sz="2400" dirty="0" smtClean="0"/>
              <a:t>(</a:t>
            </a:r>
            <a:r>
              <a:rPr lang="zh-TW" altLang="en-US" sz="2400" dirty="0" smtClean="0"/>
              <a:t>反手击球</a:t>
            </a:r>
            <a:r>
              <a:rPr lang="en-US" altLang="zh-TW" sz="2400" dirty="0" smtClean="0"/>
              <a:t>)</a:t>
            </a:r>
            <a:endParaRPr lang="en-US" altLang="zh-TW" sz="2400" dirty="0" smtClean="0"/>
          </a:p>
          <a:p>
            <a:pPr>
              <a:buFont typeface="Wingdings" panose="05000000000000000000" pitchFamily="2" charset="2"/>
              <a:buChar char="Ø"/>
            </a:pPr>
            <a:r>
              <a:rPr lang="zh-TW" altLang="en-US" sz="2400" dirty="0" smtClean="0"/>
              <a:t>跳绳</a:t>
            </a:r>
            <a:endParaRPr lang="en-US" altLang="zh-TW" sz="2400"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34</a:t>
            </a:fld>
            <a:endParaRPr lang="en-US" dirty="0"/>
          </a:p>
        </p:txBody>
      </p:sp>
      <p:pic>
        <p:nvPicPr>
          <p:cNvPr id="9" name="image70.png"/>
          <p:cNvPicPr/>
          <p:nvPr/>
        </p:nvPicPr>
        <p:blipFill>
          <a:blip r:embed="rId2"/>
          <a:srcRect t="3854"/>
          <a:stretch>
            <a:fillRect/>
          </a:stretch>
        </p:blipFill>
        <p:spPr>
          <a:xfrm>
            <a:off x="5066046" y="2712203"/>
            <a:ext cx="1514475" cy="3101975"/>
          </a:xfrm>
          <a:prstGeom prst="rect">
            <a:avLst/>
          </a:prstGeom>
          <a:ln/>
        </p:spPr>
      </p:pic>
    </p:spTree>
    <p:extLst>
      <p:ext uri="{BB962C8B-B14F-4D97-AF65-F5344CB8AC3E}">
        <p14:creationId xmlns:p14="http://schemas.microsoft.com/office/powerpoint/2010/main" val="1998121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鱼际肌</a:t>
            </a:r>
            <a:endParaRPr lang="zh-HK" altLang="en-US" b="1" dirty="0"/>
          </a:p>
        </p:txBody>
      </p:sp>
      <p:sp>
        <p:nvSpPr>
          <p:cNvPr id="6" name="Content Placeholder 5"/>
          <p:cNvSpPr>
            <a:spLocks noGrp="1"/>
          </p:cNvSpPr>
          <p:nvPr>
            <p:ph sz="half" idx="1"/>
          </p:nvPr>
        </p:nvSpPr>
        <p:spPr>
          <a:xfrm>
            <a:off x="551384" y="1772816"/>
            <a:ext cx="4709699" cy="4023360"/>
          </a:xfrm>
        </p:spPr>
        <p:txBody>
          <a:bodyPr>
            <a:normAutofit/>
          </a:bodyPr>
          <a:lstStyle/>
          <a:p>
            <a:pPr>
              <a:buFont typeface="Wingdings" panose="05000000000000000000" pitchFamily="2" charset="2"/>
              <a:buChar char="u"/>
            </a:pPr>
            <a:r>
              <a:rPr lang="zh-TW" altLang="zh-HK" sz="2400" b="1" dirty="0" smtClean="0"/>
              <a:t>热身动作</a:t>
            </a:r>
          </a:p>
          <a:p>
            <a:pPr marL="342900" lvl="0" indent="-342900">
              <a:lnSpc>
                <a:spcPct val="115000"/>
              </a:lnSpc>
              <a:spcAft>
                <a:spcPts val="0"/>
              </a:spcAft>
              <a:buFont typeface="Arial"/>
              <a:buChar char="●"/>
            </a:pPr>
            <a:r>
              <a:rPr lang="zh-TW" altLang="zh-HK" sz="2400" dirty="0" smtClean="0">
                <a:latin typeface="Arial"/>
                <a:ea typeface="Gungsuh"/>
                <a:cs typeface="Gungsuh"/>
              </a:rPr>
              <a:t>双手向前</a:t>
            </a:r>
            <a:r>
              <a:rPr lang="zh-TW" altLang="zh-HK" sz="2400" dirty="0">
                <a:latin typeface="Arial"/>
                <a:ea typeface="Gungsuh"/>
                <a:cs typeface="Gungsuh"/>
              </a:rPr>
              <a:t>，曲臂90</a:t>
            </a:r>
            <a:r>
              <a:rPr lang="zh-TW" altLang="zh-HK" sz="2400" dirty="0" smtClean="0">
                <a:latin typeface="Arial"/>
                <a:ea typeface="Gungsuh"/>
                <a:cs typeface="Gungsuh"/>
              </a:rPr>
              <a:t>度</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握紧拳头，掌心向内</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手腕向内旋转4-5次</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手腕向外旋转4-5次</a:t>
            </a:r>
            <a:endParaRPr lang="zh-TW" altLang="zh-HK" sz="1600" dirty="0">
              <a:latin typeface="Arial"/>
            </a:endParaRPr>
          </a:p>
          <a:p>
            <a:endParaRPr lang="zh-HK" altLang="en-US" dirty="0"/>
          </a:p>
        </p:txBody>
      </p:sp>
      <p:sp>
        <p:nvSpPr>
          <p:cNvPr id="7" name="Content Placeholder 6"/>
          <p:cNvSpPr>
            <a:spLocks noGrp="1"/>
          </p:cNvSpPr>
          <p:nvPr>
            <p:ph sz="half" idx="2"/>
          </p:nvPr>
        </p:nvSpPr>
        <p:spPr>
          <a:xfrm>
            <a:off x="6744072" y="1844824"/>
            <a:ext cx="4937760" cy="4619233"/>
          </a:xfrm>
        </p:spPr>
        <p:txBody>
          <a:bodyPr>
            <a:normAutofit/>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a:buChar char="●"/>
            </a:pPr>
            <a:r>
              <a:rPr lang="zh-TW" altLang="zh-HK" sz="2400" dirty="0" smtClean="0">
                <a:latin typeface="Arial"/>
                <a:ea typeface="Gungsuh"/>
                <a:cs typeface="Gungsuh"/>
              </a:rPr>
              <a:t>将弹力带绑成圈</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右手握弹力带</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右脚踏稳弹力带</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挺胸收腹，肩</a:t>
            </a:r>
            <a:r>
              <a:rPr lang="zh-TW" altLang="zh-HK" sz="2400" dirty="0" smtClean="0">
                <a:latin typeface="Arial"/>
                <a:ea typeface="Gungsuh"/>
                <a:cs typeface="Gungsuh"/>
              </a:rPr>
              <a:t>部放松</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双脚平肩，眼望前方</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1000"/>
              </a:spcAft>
              <a:buFont typeface="Arial"/>
              <a:buChar char="●"/>
            </a:pPr>
            <a:r>
              <a:rPr lang="zh-TW" altLang="zh-HK" sz="2400" dirty="0" smtClean="0">
                <a:latin typeface="Arial"/>
                <a:ea typeface="Gungsuh"/>
                <a:cs typeface="Gungsuh"/>
              </a:rPr>
              <a:t>手腕微微向下弯曲</a:t>
            </a:r>
            <a:endParaRPr lang="zh-TW" altLang="zh-HK" sz="1600" dirty="0">
              <a:latin typeface="Arial"/>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35</a:t>
            </a:fld>
            <a:endParaRPr lang="en-US" dirty="0"/>
          </a:p>
        </p:txBody>
      </p:sp>
      <p:pic>
        <p:nvPicPr>
          <p:cNvPr id="9" name="image42.png"/>
          <p:cNvPicPr/>
          <p:nvPr/>
        </p:nvPicPr>
        <p:blipFill>
          <a:blip r:embed="rId2"/>
          <a:srcRect/>
          <a:stretch>
            <a:fillRect/>
          </a:stretch>
        </p:blipFill>
        <p:spPr>
          <a:xfrm>
            <a:off x="4379495" y="417096"/>
            <a:ext cx="1540042" cy="3011904"/>
          </a:xfrm>
          <a:prstGeom prst="rect">
            <a:avLst/>
          </a:prstGeom>
          <a:ln/>
        </p:spPr>
      </p:pic>
      <p:pic>
        <p:nvPicPr>
          <p:cNvPr id="12" name="image159.png"/>
          <p:cNvPicPr/>
          <p:nvPr/>
        </p:nvPicPr>
        <p:blipFill>
          <a:blip r:embed="rId3"/>
          <a:srcRect/>
          <a:stretch>
            <a:fillRect/>
          </a:stretch>
        </p:blipFill>
        <p:spPr>
          <a:xfrm>
            <a:off x="4320332" y="3732764"/>
            <a:ext cx="1658367" cy="2908668"/>
          </a:xfrm>
          <a:prstGeom prst="rect">
            <a:avLst/>
          </a:prstGeom>
          <a:ln/>
        </p:spPr>
      </p:pic>
      <p:pic>
        <p:nvPicPr>
          <p:cNvPr id="14" name="image136.png"/>
          <p:cNvPicPr/>
          <p:nvPr/>
        </p:nvPicPr>
        <p:blipFill>
          <a:blip r:embed="rId4"/>
          <a:srcRect t="6301"/>
          <a:stretch>
            <a:fillRect/>
          </a:stretch>
        </p:blipFill>
        <p:spPr>
          <a:xfrm>
            <a:off x="10167486" y="2864385"/>
            <a:ext cx="1706880" cy="2573020"/>
          </a:xfrm>
          <a:prstGeom prst="rect">
            <a:avLst/>
          </a:prstGeom>
          <a:ln/>
        </p:spPr>
      </p:pic>
    </p:spTree>
    <p:extLst>
      <p:ext uri="{BB962C8B-B14F-4D97-AF65-F5344CB8AC3E}">
        <p14:creationId xmlns:p14="http://schemas.microsoft.com/office/powerpoint/2010/main" val="3542797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鱼际肌</a:t>
            </a:r>
            <a:endParaRPr lang="zh-HK" altLang="en-US" b="1" dirty="0"/>
          </a:p>
        </p:txBody>
      </p:sp>
      <p:sp>
        <p:nvSpPr>
          <p:cNvPr id="6" name="Content Placeholder 5"/>
          <p:cNvSpPr>
            <a:spLocks noGrp="1"/>
          </p:cNvSpPr>
          <p:nvPr>
            <p:ph sz="half" idx="1"/>
          </p:nvPr>
        </p:nvSpPr>
        <p:spPr>
          <a:xfrm>
            <a:off x="479376" y="1844824"/>
            <a:ext cx="4937760" cy="4023360"/>
          </a:xfrm>
        </p:spPr>
        <p:txBody>
          <a:bodyPr>
            <a:normAutofit/>
          </a:bodyPr>
          <a:lstStyle/>
          <a:p>
            <a:pPr>
              <a:buFont typeface="Wingdings" panose="05000000000000000000" pitchFamily="2" charset="2"/>
              <a:buChar char="u"/>
            </a:pPr>
            <a:r>
              <a:rPr lang="zh-TW" altLang="zh-HK" sz="2400" b="1" dirty="0" smtClean="0"/>
              <a:t>动作过程</a:t>
            </a:r>
          </a:p>
          <a:p>
            <a:pPr marL="342900" lvl="0" indent="-342900">
              <a:lnSpc>
                <a:spcPct val="115000"/>
              </a:lnSpc>
              <a:spcAft>
                <a:spcPts val="0"/>
              </a:spcAft>
              <a:buFont typeface="Arial"/>
              <a:buChar char="●"/>
            </a:pPr>
            <a:r>
              <a:rPr lang="zh-TW" altLang="zh-HK" sz="2400" dirty="0" smtClean="0">
                <a:latin typeface="Arial"/>
                <a:ea typeface="Gungsuh"/>
                <a:cs typeface="Gungsuh"/>
              </a:rPr>
              <a:t>掌心向内，手腕向上拉</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完成后慢慢放下至起始动作</a:t>
            </a:r>
            <a:r>
              <a:rPr lang="zh-TW" altLang="zh-HK" sz="1600" dirty="0" smtClean="0">
                <a:latin typeface="Arial"/>
              </a:rPr>
              <a:t> </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重复以上动作10-15次</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向上拉时呼气</a:t>
            </a:r>
            <a:endParaRPr lang="zh-TW" altLang="zh-HK" sz="1600" dirty="0">
              <a:latin typeface="Arial"/>
            </a:endParaRPr>
          </a:p>
          <a:p>
            <a:pPr marL="342900" lvl="0" indent="-342900">
              <a:lnSpc>
                <a:spcPct val="115000"/>
              </a:lnSpc>
              <a:spcAft>
                <a:spcPts val="0"/>
              </a:spcAft>
              <a:buFont typeface="Arial"/>
              <a:buChar char="●"/>
            </a:pPr>
            <a:r>
              <a:rPr lang="zh-TW" altLang="zh-HK" sz="2400" dirty="0" smtClean="0">
                <a:latin typeface="Arial"/>
                <a:ea typeface="Gungsuh"/>
                <a:cs typeface="Gungsuh"/>
              </a:rPr>
              <a:t>向下返回时吸气</a:t>
            </a:r>
            <a:endParaRPr lang="zh-TW" altLang="zh-HK" sz="1600" dirty="0">
              <a:latin typeface="Arial"/>
            </a:endParaRPr>
          </a:p>
          <a:p>
            <a:pPr marL="342900" lvl="0" indent="-342900">
              <a:lnSpc>
                <a:spcPct val="115000"/>
              </a:lnSpc>
              <a:spcAft>
                <a:spcPts val="1000"/>
              </a:spcAft>
              <a:buFont typeface="Arial"/>
              <a:buChar char="●"/>
            </a:pPr>
            <a:r>
              <a:rPr lang="zh-TW" altLang="zh-HK" sz="2400" dirty="0" smtClean="0">
                <a:latin typeface="Arial"/>
                <a:ea typeface="Gungsuh"/>
                <a:cs typeface="Gungsuh"/>
              </a:rPr>
              <a:t>换边继续</a:t>
            </a:r>
            <a:endParaRPr lang="zh-TW" altLang="zh-HK" sz="1600" dirty="0">
              <a:latin typeface="Arial"/>
            </a:endParaRP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862520" y="1827377"/>
            <a:ext cx="4937760" cy="4023360"/>
          </a:xfrm>
        </p:spPr>
        <p:txBody>
          <a:bodyPr>
            <a:normAutofit/>
          </a:bodyPr>
          <a:lstStyle/>
          <a:p>
            <a:pPr lvl="0">
              <a:buFont typeface="Wingdings" panose="05000000000000000000" pitchFamily="2" charset="2"/>
              <a:buChar char="u"/>
            </a:pPr>
            <a:r>
              <a:rPr lang="zh-TW" altLang="en-US" sz="2400" b="1" dirty="0" smtClean="0"/>
              <a:t>注意事项</a:t>
            </a:r>
            <a:endParaRPr lang="en-US" altLang="zh-TW" sz="2400" b="1" dirty="0" smtClean="0"/>
          </a:p>
          <a:p>
            <a:pPr marL="342900" lvl="0" indent="-342900">
              <a:lnSpc>
                <a:spcPct val="115000"/>
              </a:lnSpc>
              <a:spcAft>
                <a:spcPts val="0"/>
              </a:spcAft>
              <a:buFont typeface="Arial"/>
              <a:buChar char="●"/>
            </a:pPr>
            <a:r>
              <a:rPr lang="zh-TW" altLang="en-US" sz="2400" dirty="0" smtClean="0">
                <a:latin typeface="Arial"/>
                <a:ea typeface="Gungsuh"/>
                <a:cs typeface="Gungsuh"/>
              </a:rPr>
              <a:t>避免将手腕过份弯曲</a:t>
            </a:r>
          </a:p>
          <a:p>
            <a:pPr marL="342900" lvl="0" indent="-342900">
              <a:lnSpc>
                <a:spcPct val="115000"/>
              </a:lnSpc>
              <a:spcAft>
                <a:spcPts val="0"/>
              </a:spcAft>
              <a:buFont typeface="Arial"/>
              <a:buChar char="●"/>
            </a:pPr>
            <a:r>
              <a:rPr lang="zh-TW" altLang="en-US" sz="2400" dirty="0" smtClean="0">
                <a:latin typeface="Arial"/>
                <a:ea typeface="Gungsuh"/>
                <a:cs typeface="Gungsuh"/>
              </a:rPr>
              <a:t>过程中保持手肘角度不变</a:t>
            </a:r>
          </a:p>
          <a:p>
            <a:pPr lvl="0">
              <a:buFont typeface="Wingdings" panose="05000000000000000000" pitchFamily="2" charset="2"/>
              <a:buChar char="Ø"/>
            </a:pPr>
            <a:endParaRPr lang="en-US" altLang="zh-TW" sz="2400" dirty="0" smtClean="0"/>
          </a:p>
          <a:p>
            <a:pPr>
              <a:buFont typeface="Wingdings" panose="05000000000000000000" pitchFamily="2" charset="2"/>
              <a:buChar char="u"/>
            </a:pPr>
            <a:r>
              <a:rPr lang="zh-TW" altLang="zh-HK" sz="2400" b="1" dirty="0" smtClean="0"/>
              <a:t>相关动作</a:t>
            </a:r>
            <a:endParaRPr lang="zh-TW" altLang="zh-HK" sz="2400" b="1" dirty="0"/>
          </a:p>
          <a:p>
            <a:pPr>
              <a:buFont typeface="Wingdings" panose="05000000000000000000" pitchFamily="2" charset="2"/>
              <a:buChar char="Ø"/>
            </a:pPr>
            <a:r>
              <a:rPr lang="zh-TW" altLang="en-US" sz="2400" dirty="0" smtClean="0"/>
              <a:t>篮球</a:t>
            </a:r>
            <a:r>
              <a:rPr lang="en-US" altLang="zh-TW" sz="2400" dirty="0" smtClean="0"/>
              <a:t>(</a:t>
            </a:r>
            <a:r>
              <a:rPr lang="zh-TW" altLang="en-US" sz="2400" dirty="0" smtClean="0"/>
              <a:t>投篮</a:t>
            </a:r>
            <a:r>
              <a:rPr lang="en-US" altLang="zh-TW" sz="2400" dirty="0" smtClean="0"/>
              <a:t>)</a:t>
            </a:r>
            <a:r>
              <a:rPr lang="zh-TW" altLang="en-US" sz="2400" dirty="0"/>
              <a:t>、羽毛球</a:t>
            </a:r>
            <a:r>
              <a:rPr lang="en-US" altLang="zh-TW" sz="2400" dirty="0" smtClean="0"/>
              <a:t>(</a:t>
            </a:r>
            <a:r>
              <a:rPr lang="zh-TW" altLang="en-US" sz="2400" dirty="0" smtClean="0"/>
              <a:t>反手击球</a:t>
            </a:r>
            <a:r>
              <a:rPr lang="en-US" altLang="zh-TW" sz="2400" dirty="0" smtClean="0"/>
              <a:t>)</a:t>
            </a:r>
            <a:endParaRPr lang="en-US" altLang="zh-TW" sz="2400" dirty="0" smtClean="0"/>
          </a:p>
          <a:p>
            <a:pPr>
              <a:buFont typeface="Wingdings" panose="05000000000000000000" pitchFamily="2" charset="2"/>
              <a:buChar char="Ø"/>
            </a:pPr>
            <a:r>
              <a:rPr lang="zh-TW" altLang="en-US" sz="2400" dirty="0" smtClean="0"/>
              <a:t>跳绳</a:t>
            </a:r>
            <a:endParaRPr lang="en-US" altLang="zh-TW" sz="2400"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36</a:t>
            </a:fld>
            <a:endParaRPr lang="en-US" dirty="0"/>
          </a:p>
        </p:txBody>
      </p:sp>
      <p:pic>
        <p:nvPicPr>
          <p:cNvPr id="8" name="image98.png"/>
          <p:cNvPicPr/>
          <p:nvPr/>
        </p:nvPicPr>
        <p:blipFill>
          <a:blip r:embed="rId2"/>
          <a:srcRect/>
          <a:stretch>
            <a:fillRect/>
          </a:stretch>
        </p:blipFill>
        <p:spPr>
          <a:xfrm>
            <a:off x="4746207" y="2726388"/>
            <a:ext cx="2007520" cy="3112937"/>
          </a:xfrm>
          <a:prstGeom prst="rect">
            <a:avLst/>
          </a:prstGeom>
          <a:ln/>
        </p:spPr>
      </p:pic>
    </p:spTree>
    <p:extLst>
      <p:ext uri="{BB962C8B-B14F-4D97-AF65-F5344CB8AC3E}">
        <p14:creationId xmlns:p14="http://schemas.microsoft.com/office/powerpoint/2010/main" val="517853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edb.gov.hk/attachment/tc/curriculum-development/4-key-tasks/moral-civic/mpd2019/I%20can.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1997" y="1608962"/>
            <a:ext cx="3095685" cy="3435632"/>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p:cNvSpPr>
            <a:spLocks noGrp="1"/>
          </p:cNvSpPr>
          <p:nvPr>
            <p:ph type="sldNum" sz="quarter" idx="12"/>
          </p:nvPr>
        </p:nvSpPr>
        <p:spPr/>
        <p:txBody>
          <a:bodyPr/>
          <a:lstStyle/>
          <a:p>
            <a:fld id="{6D22F896-40B5-4ADD-8801-0D06FADFA095}" type="slidenum">
              <a:rPr lang="en-US" smtClean="0"/>
              <a:t>37</a:t>
            </a:fld>
            <a:endParaRPr lang="en-US" dirty="0"/>
          </a:p>
        </p:txBody>
      </p:sp>
    </p:spTree>
    <p:extLst>
      <p:ext uri="{BB962C8B-B14F-4D97-AF65-F5344CB8AC3E}">
        <p14:creationId xmlns:p14="http://schemas.microsoft.com/office/powerpoint/2010/main" val="2874616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smtClean="0"/>
              <a:t>弹力带的选择</a:t>
            </a:r>
            <a:endParaRPr lang="zh-HK" altLang="en-US" b="1"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altLang="zh-TW" sz="2400" dirty="0" smtClean="0"/>
              <a:t>	</a:t>
            </a:r>
            <a:r>
              <a:rPr lang="zh-TW" altLang="en-US" sz="2400" dirty="0" smtClean="0"/>
              <a:t>弹力带会以颜色区分不同的阻力，建议购买前先了解弹力带的阻力；</a:t>
            </a:r>
            <a:endParaRPr lang="en-US" altLang="zh-TW" sz="2400" dirty="0" smtClean="0"/>
          </a:p>
          <a:p>
            <a:pPr>
              <a:buFont typeface="Wingdings" panose="05000000000000000000" pitchFamily="2" charset="2"/>
              <a:buChar char="Ø"/>
            </a:pPr>
            <a:r>
              <a:rPr lang="en-US" altLang="zh-TW" sz="2400" dirty="0"/>
              <a:t>	</a:t>
            </a:r>
            <a:r>
              <a:rPr lang="zh-TW" altLang="en-US" sz="2400" dirty="0" smtClean="0"/>
              <a:t>其次应选取轻、中、强三种不同程度阻力的弹力带，以配合不同训练</a:t>
            </a:r>
            <a:r>
              <a:rPr lang="en-US" altLang="zh-TW" sz="2400" dirty="0" smtClean="0"/>
              <a:t>	</a:t>
            </a:r>
            <a:r>
              <a:rPr lang="zh-TW" altLang="en-US" sz="2400" dirty="0" smtClean="0"/>
              <a:t>的</a:t>
            </a:r>
            <a:r>
              <a:rPr lang="zh-TW" altLang="en-US" sz="2400" dirty="0"/>
              <a:t>需要</a:t>
            </a:r>
            <a:r>
              <a:rPr lang="zh-TW" altLang="en-US" sz="2400" dirty="0" smtClean="0"/>
              <a:t>。</a:t>
            </a:r>
            <a:endParaRPr lang="en-US" altLang="zh-TW" sz="2400" dirty="0" smtClean="0"/>
          </a:p>
          <a:p>
            <a:pPr>
              <a:buFont typeface="Wingdings" panose="05000000000000000000" pitchFamily="2" charset="2"/>
              <a:buChar char="Ø"/>
            </a:pPr>
            <a:r>
              <a:rPr lang="en-US" altLang="zh-TW" sz="2400" dirty="0"/>
              <a:t>	</a:t>
            </a:r>
            <a:r>
              <a:rPr lang="zh-TW" altLang="en-US" sz="2400" dirty="0" smtClean="0"/>
              <a:t>一般而言，训练大肌肉需要阻力较大的弹力带，让肌肉得以足够的刺</a:t>
            </a:r>
            <a:r>
              <a:rPr lang="en-US" altLang="zh-TW" sz="2400" dirty="0" smtClean="0"/>
              <a:t>	</a:t>
            </a:r>
            <a:r>
              <a:rPr lang="zh-TW" altLang="en-US" sz="2400" dirty="0" smtClean="0"/>
              <a:t>激；</a:t>
            </a:r>
            <a:endParaRPr lang="en-US" altLang="zh-TW" sz="2400" dirty="0" smtClean="0"/>
          </a:p>
          <a:p>
            <a:pPr>
              <a:buFont typeface="Wingdings" panose="05000000000000000000" pitchFamily="2" charset="2"/>
              <a:buChar char="Ø"/>
            </a:pPr>
            <a:r>
              <a:rPr lang="en-US" altLang="zh-TW" sz="2400" dirty="0"/>
              <a:t>	</a:t>
            </a:r>
            <a:r>
              <a:rPr lang="zh-TW" altLang="en-US" sz="2400" dirty="0" smtClean="0"/>
              <a:t>相反，训练小肌肉则使用阻力较少的弹力带，以减少受伤。</a:t>
            </a:r>
            <a:endParaRPr lang="zh-HK" altLang="en-US" sz="2400"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4</a:t>
            </a:fld>
            <a:endParaRPr lang="en-US" dirty="0"/>
          </a:p>
        </p:txBody>
      </p:sp>
    </p:spTree>
    <p:extLst>
      <p:ext uri="{BB962C8B-B14F-4D97-AF65-F5344CB8AC3E}">
        <p14:creationId xmlns:p14="http://schemas.microsoft.com/office/powerpoint/2010/main" val="2955427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smtClean="0"/>
              <a:t>使用弹力带</a:t>
            </a:r>
            <a:r>
              <a:rPr lang="zh-HK" altLang="en-US" b="1" dirty="0" smtClean="0"/>
              <a:t>安全守</a:t>
            </a:r>
            <a:r>
              <a:rPr lang="zh-TW" altLang="en-US" b="1" dirty="0" smtClean="0"/>
              <a:t>则</a:t>
            </a:r>
            <a:endParaRPr lang="zh-HK" altLang="en-US" b="1" dirty="0"/>
          </a:p>
        </p:txBody>
      </p:sp>
      <p:sp>
        <p:nvSpPr>
          <p:cNvPr id="3" name="Content Placeholder 2"/>
          <p:cNvSpPr>
            <a:spLocks noGrp="1"/>
          </p:cNvSpPr>
          <p:nvPr>
            <p:ph idx="1"/>
          </p:nvPr>
        </p:nvSpPr>
        <p:spPr>
          <a:xfrm>
            <a:off x="1097280" y="1845733"/>
            <a:ext cx="10058400" cy="4536593"/>
          </a:xfrm>
        </p:spPr>
        <p:txBody>
          <a:bodyPr/>
          <a:lstStyle/>
          <a:p>
            <a:r>
              <a:rPr lang="zh-TW" altLang="en-US" sz="2400" dirty="0" smtClean="0"/>
              <a:t>使用弹力带前，请先阅读以下要点，以避免受伤。</a:t>
            </a:r>
            <a:endParaRPr lang="en-US" altLang="zh-TW" sz="2400" dirty="0" smtClean="0"/>
          </a:p>
          <a:p>
            <a:r>
              <a:rPr lang="en-US" altLang="zh-TW" sz="2400" b="1" dirty="0">
                <a:solidFill>
                  <a:srgbClr val="FF0000"/>
                </a:solidFill>
              </a:rPr>
              <a:t>1.	</a:t>
            </a:r>
            <a:r>
              <a:rPr lang="zh-TW" altLang="en-US" sz="2400" b="1" dirty="0" smtClean="0">
                <a:solidFill>
                  <a:srgbClr val="FF0000"/>
                </a:solidFill>
              </a:rPr>
              <a:t>检查弹力带的状态</a:t>
            </a:r>
          </a:p>
          <a:p>
            <a:r>
              <a:rPr lang="zh-TW" altLang="en-US" sz="2400" dirty="0" smtClean="0"/>
              <a:t>使用弹力带前，请先检查一下弹力带有否出现裂痕、变形、切口或脱色等情况出现。</a:t>
            </a:r>
            <a:endParaRPr lang="en-US" altLang="zh-TW" sz="2400" dirty="0" smtClean="0"/>
          </a:p>
          <a:p>
            <a:r>
              <a:rPr lang="zh-TW" altLang="en-US" sz="2400" dirty="0" smtClean="0"/>
              <a:t>如有发现，应立即暂停使用，切勿尝试修理损坏的弹力带，应更换一条没有捐坏的弹力带，以确保安全。</a:t>
            </a:r>
          </a:p>
          <a:p>
            <a:r>
              <a:rPr lang="en-US" altLang="zh-TW" sz="2400" b="1" dirty="0" smtClean="0">
                <a:solidFill>
                  <a:srgbClr val="FF0000"/>
                </a:solidFill>
              </a:rPr>
              <a:t>2</a:t>
            </a:r>
            <a:r>
              <a:rPr lang="en-US" altLang="zh-TW" sz="2400" b="1" dirty="0">
                <a:solidFill>
                  <a:srgbClr val="FF0000"/>
                </a:solidFill>
              </a:rPr>
              <a:t>.	</a:t>
            </a:r>
            <a:r>
              <a:rPr lang="zh-TW" altLang="en-US" sz="2400" b="1" dirty="0" smtClean="0">
                <a:solidFill>
                  <a:srgbClr val="FF0000"/>
                </a:solidFill>
              </a:rPr>
              <a:t>使用前，应移除身上任何的配件</a:t>
            </a:r>
          </a:p>
          <a:p>
            <a:r>
              <a:rPr lang="zh-TW" altLang="en-US" sz="2400" dirty="0" smtClean="0"/>
              <a:t>在使用弹力带进行训练前，请取下戒指、手表、手链、珠宝或其他配件。此外，请注意地板上、鞋子、指甲或其他任何可能刺穿产品的物品，以免弹力带因而损坏，并导致在使用时发生意外。</a:t>
            </a:r>
          </a:p>
          <a:p>
            <a:endParaRPr lang="en-US" altLang="zh-HK" dirty="0"/>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5</a:t>
            </a:fld>
            <a:endParaRPr lang="en-US" dirty="0"/>
          </a:p>
        </p:txBody>
      </p:sp>
    </p:spTree>
    <p:extLst>
      <p:ext uri="{BB962C8B-B14F-4D97-AF65-F5344CB8AC3E}">
        <p14:creationId xmlns:p14="http://schemas.microsoft.com/office/powerpoint/2010/main" val="1582434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smtClean="0"/>
              <a:t>使用弹力带</a:t>
            </a:r>
            <a:r>
              <a:rPr lang="zh-HK" altLang="en-US" b="1" dirty="0" smtClean="0"/>
              <a:t>安全守</a:t>
            </a:r>
            <a:r>
              <a:rPr lang="zh-TW" altLang="en-US" b="1" dirty="0" smtClean="0"/>
              <a:t>则</a:t>
            </a:r>
            <a:endParaRPr lang="zh-HK" altLang="en-US" b="1" dirty="0"/>
          </a:p>
        </p:txBody>
      </p:sp>
      <p:sp>
        <p:nvSpPr>
          <p:cNvPr id="3" name="Content Placeholder 2"/>
          <p:cNvSpPr>
            <a:spLocks noGrp="1"/>
          </p:cNvSpPr>
          <p:nvPr>
            <p:ph idx="1"/>
          </p:nvPr>
        </p:nvSpPr>
        <p:spPr/>
        <p:txBody>
          <a:bodyPr>
            <a:normAutofit/>
          </a:bodyPr>
          <a:lstStyle/>
          <a:p>
            <a:r>
              <a:rPr lang="zh-TW" altLang="en-US" sz="2400" dirty="0" smtClean="0"/>
              <a:t>使用弹力带前，请先阅读以下要点，以避免受伤。</a:t>
            </a:r>
            <a:endParaRPr lang="en-US" altLang="zh-TW" sz="2400" dirty="0" smtClean="0"/>
          </a:p>
          <a:p>
            <a:r>
              <a:rPr lang="en-US" altLang="zh-TW" sz="2400" dirty="0"/>
              <a:t>3.	</a:t>
            </a:r>
            <a:r>
              <a:rPr lang="zh-TW" altLang="en-US" sz="2400" b="1" dirty="0" smtClean="0">
                <a:solidFill>
                  <a:srgbClr val="FF0000"/>
                </a:solidFill>
              </a:rPr>
              <a:t>掌握使用弹力带的正确的动作</a:t>
            </a:r>
          </a:p>
          <a:p>
            <a:r>
              <a:rPr lang="zh-TW" altLang="en-US" sz="2400" dirty="0" smtClean="0"/>
              <a:t>在使用弹力带进行训练前，应先了解清楚训练动作的正确姿势，避免因不正确的姿势而造成不必要的伤害，从而导致肌肉的受伤的情况。</a:t>
            </a:r>
            <a:endParaRPr lang="zh-TW" altLang="en-US" sz="2400" dirty="0"/>
          </a:p>
          <a:p>
            <a:r>
              <a:rPr lang="en-US" altLang="zh-TW" sz="2400" dirty="0"/>
              <a:t>4.	</a:t>
            </a:r>
            <a:r>
              <a:rPr lang="zh-TW" altLang="en-US" sz="2400" b="1" dirty="0" smtClean="0">
                <a:solidFill>
                  <a:srgbClr val="FF0000"/>
                </a:solidFill>
              </a:rPr>
              <a:t>在训练前</a:t>
            </a:r>
            <a:r>
              <a:rPr lang="en-US" altLang="zh-TW" sz="2400" b="1" dirty="0" smtClean="0">
                <a:solidFill>
                  <a:srgbClr val="FF0000"/>
                </a:solidFill>
              </a:rPr>
              <a:t>/</a:t>
            </a:r>
            <a:r>
              <a:rPr lang="zh-TW" altLang="en-US" sz="2400" b="1" dirty="0" smtClean="0">
                <a:solidFill>
                  <a:srgbClr val="FF0000"/>
                </a:solidFill>
              </a:rPr>
              <a:t>后应有充足的热身</a:t>
            </a:r>
            <a:r>
              <a:rPr lang="en-US" altLang="zh-TW" sz="2400" b="1" dirty="0" smtClean="0">
                <a:solidFill>
                  <a:srgbClr val="FF0000"/>
                </a:solidFill>
              </a:rPr>
              <a:t>/</a:t>
            </a:r>
            <a:r>
              <a:rPr lang="zh-TW" altLang="en-US" sz="2400" b="1" dirty="0" smtClean="0">
                <a:solidFill>
                  <a:srgbClr val="FF0000"/>
                </a:solidFill>
              </a:rPr>
              <a:t>冷却运动</a:t>
            </a:r>
          </a:p>
          <a:p>
            <a:r>
              <a:rPr lang="zh-TW" altLang="en-US" sz="2400" dirty="0" smtClean="0"/>
              <a:t>在进行任何体育运动前，应先完成充足的热身运动，以提升肌肉的温度，让肌肉进入准备运动的状态，减低受伤的机会。</a:t>
            </a:r>
            <a:endParaRPr lang="en-US" altLang="zh-TW" sz="2400" dirty="0" smtClean="0"/>
          </a:p>
          <a:p>
            <a:r>
              <a:rPr lang="zh-TW" altLang="en-US" sz="2400" dirty="0" smtClean="0"/>
              <a:t>而训练后的冷却运动则能够有效预防或减轻锻练后对肌肉所带来的酸痛，以及能够让心率逐渐降至正常水平。</a:t>
            </a:r>
          </a:p>
          <a:p>
            <a:endParaRPr lang="en-US" altLang="zh-HK" dirty="0"/>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6</a:t>
            </a:fld>
            <a:endParaRPr lang="en-US" dirty="0"/>
          </a:p>
        </p:txBody>
      </p:sp>
    </p:spTree>
    <p:extLst>
      <p:ext uri="{BB962C8B-B14F-4D97-AF65-F5344CB8AC3E}">
        <p14:creationId xmlns:p14="http://schemas.microsoft.com/office/powerpoint/2010/main" val="1122857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smtClean="0"/>
              <a:t>使用弹力带</a:t>
            </a:r>
            <a:r>
              <a:rPr lang="zh-HK" altLang="en-US" b="1" dirty="0" smtClean="0"/>
              <a:t>安全守</a:t>
            </a:r>
            <a:r>
              <a:rPr lang="zh-TW" altLang="en-US" b="1" dirty="0" smtClean="0"/>
              <a:t>则</a:t>
            </a:r>
            <a:endParaRPr lang="zh-HK" altLang="en-US" b="1" dirty="0"/>
          </a:p>
        </p:txBody>
      </p:sp>
      <p:sp>
        <p:nvSpPr>
          <p:cNvPr id="3" name="Content Placeholder 2"/>
          <p:cNvSpPr>
            <a:spLocks noGrp="1"/>
          </p:cNvSpPr>
          <p:nvPr>
            <p:ph idx="1"/>
          </p:nvPr>
        </p:nvSpPr>
        <p:spPr>
          <a:xfrm>
            <a:off x="1097280" y="1845734"/>
            <a:ext cx="10058400" cy="4804448"/>
          </a:xfrm>
        </p:spPr>
        <p:txBody>
          <a:bodyPr>
            <a:normAutofit fontScale="92500" lnSpcReduction="10000"/>
          </a:bodyPr>
          <a:lstStyle/>
          <a:p>
            <a:r>
              <a:rPr lang="zh-TW" altLang="en-US" sz="2400" dirty="0" smtClean="0"/>
              <a:t>使用弹力带前，请先阅读以下要点，以避免受伤。</a:t>
            </a:r>
            <a:endParaRPr lang="en-US" altLang="zh-TW" sz="2400" dirty="0" smtClean="0"/>
          </a:p>
          <a:p>
            <a:r>
              <a:rPr lang="en-US" altLang="zh-TW" sz="2400" b="1" dirty="0">
                <a:solidFill>
                  <a:srgbClr val="FF0000"/>
                </a:solidFill>
              </a:rPr>
              <a:t>5.	</a:t>
            </a:r>
            <a:r>
              <a:rPr lang="zh-TW" altLang="en-US" sz="2400" b="1" dirty="0" smtClean="0">
                <a:solidFill>
                  <a:srgbClr val="FF0000"/>
                </a:solidFill>
              </a:rPr>
              <a:t>注意训练时的空间及环境</a:t>
            </a:r>
          </a:p>
          <a:p>
            <a:r>
              <a:rPr lang="zh-TW" altLang="en-US" sz="2400" dirty="0" smtClean="0"/>
              <a:t>训练时应在较寛敝的地方进行使用，要留意身边是否有其他障碍物，训练时与身边的人亦要保持适当距离，避免发生碰撞。</a:t>
            </a:r>
            <a:endParaRPr lang="en-US" altLang="zh-TW" sz="2400" dirty="0" smtClean="0"/>
          </a:p>
          <a:p>
            <a:r>
              <a:rPr lang="zh-TW" altLang="en-US" sz="2400" dirty="0" smtClean="0"/>
              <a:t>请确保在没有障碍物的地方使用弹力带，以免引起缠绕而导致的意外发生；。</a:t>
            </a:r>
            <a:endParaRPr lang="en-US" altLang="zh-TW" sz="2400" dirty="0" smtClean="0"/>
          </a:p>
          <a:p>
            <a:r>
              <a:rPr lang="zh-TW" altLang="en-US" sz="2400" dirty="0" smtClean="0"/>
              <a:t>在湿滑的场地亦不适宜使用弹力带进行训练。</a:t>
            </a:r>
          </a:p>
          <a:p>
            <a:r>
              <a:rPr lang="en-US" altLang="zh-TW" sz="2400" b="1" dirty="0" smtClean="0">
                <a:solidFill>
                  <a:srgbClr val="FF0000"/>
                </a:solidFill>
              </a:rPr>
              <a:t>6</a:t>
            </a:r>
            <a:r>
              <a:rPr lang="en-US" altLang="zh-TW" sz="2400" b="1" dirty="0">
                <a:solidFill>
                  <a:srgbClr val="FF0000"/>
                </a:solidFill>
              </a:rPr>
              <a:t>.	</a:t>
            </a:r>
            <a:r>
              <a:rPr lang="zh-TW" altLang="en-US" sz="2400" b="1" dirty="0" smtClean="0">
                <a:solidFill>
                  <a:srgbClr val="FF0000"/>
                </a:solidFill>
              </a:rPr>
              <a:t>使用弹力带围绕掌心的注意事项</a:t>
            </a:r>
          </a:p>
          <a:p>
            <a:r>
              <a:rPr lang="zh-TW" altLang="en-US" sz="2400" dirty="0" smtClean="0"/>
              <a:t>在使用弹力带进行训练时，部份动作需要将弹力带围绕掌心数圈，以达到合适的长度或弹力度进行不同的训练。故此，在围绕掌心时，避免将弹力带过份拉紧或放松，而引致以避免造成手部血液不流通；</a:t>
            </a:r>
            <a:endParaRPr lang="en-US" altLang="zh-TW" sz="2400" dirty="0" smtClean="0"/>
          </a:p>
          <a:p>
            <a:r>
              <a:rPr lang="zh-TW" altLang="en-US" sz="2400" dirty="0" smtClean="0"/>
              <a:t>另一方面亦需留意松开弹力带的时机，以免因弹力带回弹而或容易松脱等情况发生，而发生引起不必要的意外。</a:t>
            </a:r>
          </a:p>
          <a:p>
            <a:endParaRPr lang="en-US" altLang="zh-HK" dirty="0"/>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7</a:t>
            </a:fld>
            <a:endParaRPr lang="en-US" dirty="0"/>
          </a:p>
        </p:txBody>
      </p:sp>
    </p:spTree>
    <p:extLst>
      <p:ext uri="{BB962C8B-B14F-4D97-AF65-F5344CB8AC3E}">
        <p14:creationId xmlns:p14="http://schemas.microsoft.com/office/powerpoint/2010/main" val="3041216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smtClean="0"/>
              <a:t>使用弹力带</a:t>
            </a:r>
            <a:r>
              <a:rPr lang="zh-HK" altLang="en-US" b="1" dirty="0" smtClean="0"/>
              <a:t>安全守</a:t>
            </a:r>
            <a:r>
              <a:rPr lang="zh-TW" altLang="en-US" b="1" dirty="0" smtClean="0"/>
              <a:t>则</a:t>
            </a:r>
            <a:endParaRPr lang="zh-HK" altLang="en-US" b="1" dirty="0"/>
          </a:p>
        </p:txBody>
      </p:sp>
      <p:sp>
        <p:nvSpPr>
          <p:cNvPr id="3" name="Content Placeholder 2"/>
          <p:cNvSpPr>
            <a:spLocks noGrp="1"/>
          </p:cNvSpPr>
          <p:nvPr>
            <p:ph idx="1"/>
          </p:nvPr>
        </p:nvSpPr>
        <p:spPr>
          <a:xfrm>
            <a:off x="1097280" y="1845734"/>
            <a:ext cx="10058400" cy="4804448"/>
          </a:xfrm>
        </p:spPr>
        <p:txBody>
          <a:bodyPr>
            <a:normAutofit/>
          </a:bodyPr>
          <a:lstStyle/>
          <a:p>
            <a:r>
              <a:rPr lang="zh-TW" altLang="en-US" sz="2400" dirty="0" smtClean="0"/>
              <a:t>使用弹力带前，请先阅读以下要点，以避免受伤。</a:t>
            </a:r>
            <a:endParaRPr lang="en-US" altLang="zh-TW" sz="2400" dirty="0" smtClean="0"/>
          </a:p>
          <a:p>
            <a:r>
              <a:rPr lang="en-US" altLang="zh-TW" sz="2400" b="1" dirty="0" smtClean="0">
                <a:solidFill>
                  <a:srgbClr val="FF0000"/>
                </a:solidFill>
              </a:rPr>
              <a:t>7</a:t>
            </a:r>
            <a:r>
              <a:rPr lang="en-US" altLang="zh-TW" sz="2400" b="1" dirty="0">
                <a:solidFill>
                  <a:srgbClr val="FF0000"/>
                </a:solidFill>
              </a:rPr>
              <a:t>.	</a:t>
            </a:r>
            <a:r>
              <a:rPr lang="zh-TW" altLang="en-US" sz="2400" b="1" dirty="0" smtClean="0">
                <a:solidFill>
                  <a:srgbClr val="FF0000"/>
                </a:solidFill>
              </a:rPr>
              <a:t>悬挂弹力带的注意事项</a:t>
            </a:r>
          </a:p>
          <a:p>
            <a:r>
              <a:rPr lang="zh-TW" altLang="en-US" sz="2400" dirty="0" smtClean="0"/>
              <a:t>在使用弹力带进行训练时，应确保弹力带绑在固定物上的稳定性，亦应留意以及固定物的坚固性，以避免在使用途中松脱而发生意外，造成伤害。</a:t>
            </a:r>
            <a:endParaRPr lang="en-US" altLang="zh-TW" sz="2400" dirty="0" smtClean="0"/>
          </a:p>
          <a:p>
            <a:r>
              <a:rPr lang="zh-TW" altLang="en-US" sz="2400" dirty="0" smtClean="0"/>
              <a:t>此外，如将弹力带用作悬挂自身重量时，必须留意弹力带的阻力，以免超出弹力带可承受的最大的重量，避免因弹力带断开而导致的严重的受伤。</a:t>
            </a:r>
          </a:p>
          <a:p>
            <a:endParaRPr lang="en-US" altLang="zh-HK" dirty="0"/>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8</a:t>
            </a:fld>
            <a:endParaRPr lang="en-US" dirty="0"/>
          </a:p>
        </p:txBody>
      </p:sp>
    </p:spTree>
    <p:extLst>
      <p:ext uri="{BB962C8B-B14F-4D97-AF65-F5344CB8AC3E}">
        <p14:creationId xmlns:p14="http://schemas.microsoft.com/office/powerpoint/2010/main" val="1153707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069415" y="216554"/>
            <a:ext cx="9626293" cy="6073409"/>
            <a:chOff x="1143306" y="-1873"/>
            <a:chExt cx="9413164" cy="5938649"/>
          </a:xfrm>
        </p:grpSpPr>
        <p:grpSp>
          <p:nvGrpSpPr>
            <p:cNvPr id="18" name="Group 17"/>
            <p:cNvGrpSpPr/>
            <p:nvPr/>
          </p:nvGrpSpPr>
          <p:grpSpPr>
            <a:xfrm>
              <a:off x="1143306" y="-1873"/>
              <a:ext cx="9413164" cy="5938649"/>
              <a:chOff x="1143306" y="0"/>
              <a:chExt cx="9413164" cy="5938649"/>
            </a:xfrm>
          </p:grpSpPr>
          <p:pic>
            <p:nvPicPr>
              <p:cNvPr id="5" name="Picture 4"/>
              <p:cNvPicPr>
                <a:picLocks noChangeAspect="1"/>
              </p:cNvPicPr>
              <p:nvPr/>
            </p:nvPicPr>
            <p:blipFill>
              <a:blip r:embed="rId2"/>
              <a:stretch>
                <a:fillRect/>
              </a:stretch>
            </p:blipFill>
            <p:spPr>
              <a:xfrm>
                <a:off x="1443604" y="0"/>
                <a:ext cx="8866485" cy="5938649"/>
              </a:xfrm>
              <a:prstGeom prst="rect">
                <a:avLst/>
              </a:prstGeom>
            </p:spPr>
          </p:pic>
          <p:sp>
            <p:nvSpPr>
              <p:cNvPr id="7" name="Oval 6"/>
              <p:cNvSpPr/>
              <p:nvPr/>
            </p:nvSpPr>
            <p:spPr>
              <a:xfrm>
                <a:off x="8614639" y="641798"/>
                <a:ext cx="1330037" cy="4615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 name="Oval 7"/>
              <p:cNvSpPr/>
              <p:nvPr/>
            </p:nvSpPr>
            <p:spPr>
              <a:xfrm>
                <a:off x="9226433" y="1157588"/>
                <a:ext cx="1330037" cy="4615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2" name="Oval 11"/>
              <p:cNvSpPr/>
              <p:nvPr/>
            </p:nvSpPr>
            <p:spPr>
              <a:xfrm>
                <a:off x="4932678" y="1619944"/>
                <a:ext cx="1330037" cy="3483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3" name="Oval 12"/>
              <p:cNvSpPr/>
              <p:nvPr/>
            </p:nvSpPr>
            <p:spPr>
              <a:xfrm>
                <a:off x="4906238" y="1971878"/>
                <a:ext cx="1330037" cy="3483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4" name="Oval 13"/>
              <p:cNvSpPr/>
              <p:nvPr/>
            </p:nvSpPr>
            <p:spPr>
              <a:xfrm>
                <a:off x="1197223" y="2318993"/>
                <a:ext cx="1330037" cy="3483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5" name="Oval 14"/>
              <p:cNvSpPr/>
              <p:nvPr/>
            </p:nvSpPr>
            <p:spPr>
              <a:xfrm>
                <a:off x="1143306" y="2773574"/>
                <a:ext cx="1330037" cy="3483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6" name="Oval 15"/>
              <p:cNvSpPr/>
              <p:nvPr/>
            </p:nvSpPr>
            <p:spPr>
              <a:xfrm>
                <a:off x="1446952" y="3579680"/>
                <a:ext cx="1330037" cy="3483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11" name="Oval 10"/>
            <p:cNvSpPr/>
            <p:nvPr/>
          </p:nvSpPr>
          <p:spPr>
            <a:xfrm>
              <a:off x="4906237" y="976243"/>
              <a:ext cx="1330037" cy="3483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4" name="Slide Number Placeholder 3"/>
          <p:cNvSpPr>
            <a:spLocks noGrp="1"/>
          </p:cNvSpPr>
          <p:nvPr>
            <p:ph type="sldNum" sz="quarter" idx="12"/>
          </p:nvPr>
        </p:nvSpPr>
        <p:spPr/>
        <p:txBody>
          <a:bodyPr/>
          <a:lstStyle/>
          <a:p>
            <a:fld id="{6D22F896-40B5-4ADD-8801-0D06FADFA095}" type="slidenum">
              <a:rPr lang="en-US" smtClean="0"/>
              <a:pPr/>
              <a:t>9</a:t>
            </a:fld>
            <a:endParaRPr lang="en-US" dirty="0"/>
          </a:p>
        </p:txBody>
      </p:sp>
      <p:sp>
        <p:nvSpPr>
          <p:cNvPr id="6" name="Rectangle 5"/>
          <p:cNvSpPr/>
          <p:nvPr/>
        </p:nvSpPr>
        <p:spPr>
          <a:xfrm>
            <a:off x="2191609" y="5811148"/>
            <a:ext cx="7109639" cy="923330"/>
          </a:xfrm>
          <a:prstGeom prst="rect">
            <a:avLst/>
          </a:prstGeom>
          <a:noFill/>
        </p:spPr>
        <p:txBody>
          <a:bodyPr wrap="none" lIns="91440" tIns="45720" rIns="91440" bIns="45720">
            <a:spAutoFit/>
          </a:bodyPr>
          <a:lstStyle/>
          <a:p>
            <a:pPr algn="ctr"/>
            <a:r>
              <a:rPr lang="zh-TW" alt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教材中训练的肌肉位置</a:t>
            </a:r>
            <a:endParaRPr lang="en-US" altLang="zh-HK"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326023601"/>
      </p:ext>
    </p:extLst>
  </p:cSld>
  <p:clrMapOvr>
    <a:masterClrMapping/>
  </p:clrMapOvr>
  <p:timing>
    <p:tnLst>
      <p:par>
        <p:cTn id="1" dur="indefinite" restart="never" nodeType="tmRoot"/>
      </p:par>
    </p:tnLst>
  </p:timing>
</p:sld>
</file>

<file path=ppt/theme/theme1.xml><?xml version="1.0" encoding="utf-8"?>
<a:theme xmlns:a="http://schemas.openxmlformats.org/drawingml/2006/main" name="回顧">
  <a:themeElements>
    <a:clrScheme name="回顧">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顧">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顧">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1608</TotalTime>
  <Words>3866</Words>
  <Application>Microsoft Office PowerPoint</Application>
  <PresentationFormat>Widescreen</PresentationFormat>
  <Paragraphs>469</Paragraphs>
  <Slides>37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Gungsuh</vt:lpstr>
      <vt:lpstr>新細明體</vt:lpstr>
      <vt:lpstr>Arial</vt:lpstr>
      <vt:lpstr>Calibri</vt:lpstr>
      <vt:lpstr>Calibri Light</vt:lpstr>
      <vt:lpstr>Times New Roman</vt:lpstr>
      <vt:lpstr>Wingdings</vt:lpstr>
      <vt:lpstr>回顧</vt:lpstr>
      <vt:lpstr>在家进行体能活动（中学篇）  学与教资源 – 弹力带肌肉训练 (上肢训练)</vt:lpstr>
      <vt:lpstr>前言</vt:lpstr>
      <vt:lpstr>安全措施</vt:lpstr>
      <vt:lpstr>弹力带的选择</vt:lpstr>
      <vt:lpstr>使用弹力带安全守则</vt:lpstr>
      <vt:lpstr>使用弹力带安全守则</vt:lpstr>
      <vt:lpstr>使用弹力带安全守则</vt:lpstr>
      <vt:lpstr>使用弹力带安全守则</vt:lpstr>
      <vt:lpstr>PowerPoint Presentation</vt:lpstr>
      <vt:lpstr>训练动作影片</vt:lpstr>
      <vt:lpstr>前三角肌 - 初阶</vt:lpstr>
      <vt:lpstr>前三角肌 - 初阶</vt:lpstr>
      <vt:lpstr>前三角肌 – 进阶</vt:lpstr>
      <vt:lpstr>前三角肌 – 进阶</vt:lpstr>
      <vt:lpstr>中三角肌 - 初阶</vt:lpstr>
      <vt:lpstr>中三角肌 - 初阶</vt:lpstr>
      <vt:lpstr>中三角肌 – 进阶</vt:lpstr>
      <vt:lpstr>中三角肌 – 进阶</vt:lpstr>
      <vt:lpstr>后三角肌 - 初阶</vt:lpstr>
      <vt:lpstr>后三角肌 - 初阶</vt:lpstr>
      <vt:lpstr>后三角肌 – 进阶</vt:lpstr>
      <vt:lpstr>后三角肌 – 进阶</vt:lpstr>
      <vt:lpstr>二头肌 – 初阶</vt:lpstr>
      <vt:lpstr>二头肌 – 初阶</vt:lpstr>
      <vt:lpstr>二头肌 – 进阶</vt:lpstr>
      <vt:lpstr>二头肌 – 进阶</vt:lpstr>
      <vt:lpstr>三头肌 – 初阶</vt:lpstr>
      <vt:lpstr>三头肌 – 初阶</vt:lpstr>
      <vt:lpstr>三头肌 – 进阶</vt:lpstr>
      <vt:lpstr>三头肌 – 进阶</vt:lpstr>
      <vt:lpstr>腕屈肌</vt:lpstr>
      <vt:lpstr>腕屈肌</vt:lpstr>
      <vt:lpstr>腕伸肌</vt:lpstr>
      <vt:lpstr>腕伸肌</vt:lpstr>
      <vt:lpstr>鱼际肌</vt:lpstr>
      <vt:lpstr>鱼际肌</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在家進行體適能活動的建議</dc:title>
  <dc:creator>CHO, Wing-chi Gigi</dc:creator>
  <cp:lastModifiedBy>YEUNG, Tat-man</cp:lastModifiedBy>
  <cp:revision>118</cp:revision>
  <cp:lastPrinted>2020-03-20T09:30:07Z</cp:lastPrinted>
  <dcterms:created xsi:type="dcterms:W3CDTF">2020-02-05T01:11:23Z</dcterms:created>
  <dcterms:modified xsi:type="dcterms:W3CDTF">2022-03-23T08:13:55Z</dcterms:modified>
</cp:coreProperties>
</file>